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8.jpg" ContentType="image/jpeg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61" r:id="rId47"/>
    <p:sldId id="308" r:id="rId48"/>
    <p:sldId id="309" r:id="rId49"/>
    <p:sldId id="310" r:id="rId50"/>
    <p:sldId id="359" r:id="rId5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AE7176-A00C-6A0C-15A5-449664B3F42D}" name="Khadijah Davis" initials="KD" userId="S::khadijah@aurrerahealth.com::d7767261-9714-4d77-ab9a-2dbb570ef4ba" providerId="AD"/>
  <p188:author id="{4868C1A3-46AB-E3C5-3756-80004D6FBA80}" name="Chelsea Kelleher" initials="CK" userId="S::Chelsea@HarbageConsulting.com::2f68298a-4d03-42a3-b119-a53b285a323d" providerId="AD"/>
  <p188:author id="{F0E4DDCB-9C37-4A30-9E65-D790596CD36D}" name="Rory VanGarde" initials="RV" userId="S::Rory@aurrerahealth.com::37e93ab8-c288-484c-ba9f-0d8359fd39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716" autoAdjust="0"/>
  </p:normalViewPr>
  <p:slideViewPr>
    <p:cSldViewPr>
      <p:cViewPr varScale="1">
        <p:scale>
          <a:sx n="107" d="100"/>
          <a:sy n="107" d="100"/>
        </p:scale>
        <p:origin x="178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531A1-FD2B-4ABC-A54B-5D51B4FFCBDF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17C6-D5A6-4FE6-A116-6C7545D4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3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17C6-D5A6-4FE6-A116-6C7545D4D1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5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C17C6-D5A6-4FE6-A116-6C7545D4D1D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6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D4F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6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4D4F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6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6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067" y="726338"/>
            <a:ext cx="79538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6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434" y="1619940"/>
            <a:ext cx="7995920" cy="449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4D4F5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16516" y="6615900"/>
            <a:ext cx="284988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aliforniamat.org/wp-content/uploads/2020/07/GPRA-Consent-English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iforniamat.org/resource/gpra-resources-for-sor-contractor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DHCSReporting@aurrerahealth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aliforniamat.org/wp-content/uploads/2020/07/GPRA-Handbook-SOR-III.pdf" TargetMode="External"/><Relationship Id="rId2" Type="http://schemas.openxmlformats.org/officeDocument/2006/relationships/hyperlink" Target="https://redcap.link/CollectGPRADat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link/CollectGPRADat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iforniamat.org/resource/gpra-resources-for-sor-contractors/" TargetMode="External"/><Relationship Id="rId2" Type="http://schemas.openxmlformats.org/officeDocument/2006/relationships/hyperlink" Target="https://californiamat.org/wp-content/uploads/2020/07/GPRA-Handbook-SOR-III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aliforniamat.org/wp-content/uploads/2020/07/GPRA-Handbook-SOR-III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DHCSReporting@aurrerahealth.co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DHCSReporting@aurrerahealth.com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mailto:DHCS.Reporting@aurrerahealth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iforniamat.org/resource/gpra-resources-for-sor-contractor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5"/>
            <a:ext cx="9143999" cy="68458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3049" y="1509443"/>
            <a:ext cx="553847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0" dirty="0"/>
              <a:t>Introduction</a:t>
            </a:r>
            <a:r>
              <a:rPr sz="4900" spc="-155" dirty="0"/>
              <a:t> </a:t>
            </a:r>
            <a:r>
              <a:rPr sz="4900" dirty="0"/>
              <a:t>to</a:t>
            </a:r>
            <a:r>
              <a:rPr sz="4900" spc="-114" dirty="0"/>
              <a:t> </a:t>
            </a:r>
            <a:r>
              <a:rPr sz="4900" spc="-20" dirty="0"/>
              <a:t>GPRA</a:t>
            </a:r>
            <a:endParaRPr sz="4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B9C29E-AB2B-0B39-497B-6085EDF47813}"/>
              </a:ext>
            </a:extLst>
          </p:cNvPr>
          <p:cNvSpPr txBox="1"/>
          <p:nvPr/>
        </p:nvSpPr>
        <p:spPr>
          <a:xfrm>
            <a:off x="10960925" y="-225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23" y="1666748"/>
            <a:ext cx="7901940" cy="37624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53365" marR="484505" indent="-228600">
              <a:lnSpc>
                <a:spcPts val="2210"/>
              </a:lnSpc>
              <a:spcBef>
                <a:spcPts val="33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dirty="0">
                <a:latin typeface="Calibri"/>
                <a:cs typeface="Calibri"/>
              </a:rPr>
              <a:t>Read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GPRA</a:t>
            </a:r>
            <a:r>
              <a:rPr sz="20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consent form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collect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their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verbal consent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before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completing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intake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GPRA.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00" dirty="0">
              <a:latin typeface="Calibri"/>
              <a:cs typeface="Calibri"/>
            </a:endParaRPr>
          </a:p>
          <a:p>
            <a:pPr marL="710565" lvl="1" indent="-229235">
              <a:lnSpc>
                <a:spcPct val="100000"/>
              </a:lnSpc>
              <a:buFont typeface="Arial"/>
              <a:buChar char="•"/>
              <a:tabLst>
                <a:tab pos="710565" algn="l"/>
                <a:tab pos="71120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staff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member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check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client’s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response.</a:t>
            </a:r>
            <a:endParaRPr sz="2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700" dirty="0">
              <a:latin typeface="Calibri"/>
              <a:cs typeface="Calibri"/>
            </a:endParaRPr>
          </a:p>
          <a:p>
            <a:pPr marL="710565" marR="5080" lvl="1" indent="-228600">
              <a:lnSpc>
                <a:spcPct val="91800"/>
              </a:lnSpc>
              <a:spcBef>
                <a:spcPts val="5"/>
              </a:spcBef>
              <a:buFont typeface="Arial"/>
              <a:buChar char="•"/>
              <a:tabLst>
                <a:tab pos="710565" algn="l"/>
                <a:tab pos="711200" algn="l"/>
              </a:tabLst>
            </a:pP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18,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guardian’s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consent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required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GPRA.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parent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guardian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available,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GPRA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dirty="0">
                <a:latin typeface="Calibri"/>
                <a:cs typeface="Calibri"/>
              </a:rPr>
              <a:t>collected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client.</a:t>
            </a:r>
            <a:endParaRPr sz="20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750" dirty="0">
              <a:latin typeface="Calibri"/>
              <a:cs typeface="Calibri"/>
            </a:endParaRPr>
          </a:p>
          <a:p>
            <a:pPr marL="299085" marR="2286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Consent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collected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intake,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agree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intake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decline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future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surveys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wish.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950" dirty="0">
              <a:latin typeface="Calibri"/>
              <a:cs typeface="Calibri"/>
            </a:endParaRPr>
          </a:p>
          <a:p>
            <a:pPr marL="299085" marR="21590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language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updated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January 2023</a:t>
            </a:r>
            <a:r>
              <a:rPr sz="2000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0149" y="6615900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8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Verbal</a:t>
            </a:r>
            <a:r>
              <a:rPr sz="3200" spc="-120" dirty="0"/>
              <a:t> </a:t>
            </a:r>
            <a:r>
              <a:rPr sz="3200" dirty="0"/>
              <a:t>Consent</a:t>
            </a:r>
            <a:r>
              <a:rPr sz="3200" spc="-125" dirty="0"/>
              <a:t> </a:t>
            </a:r>
            <a:r>
              <a:rPr sz="3200" spc="-10" dirty="0"/>
              <a:t>Process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379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140" dirty="0"/>
              <a:t> </a:t>
            </a:r>
            <a:r>
              <a:rPr sz="3200" spc="-60" dirty="0"/>
              <a:t>Incentives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641916" y="661945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434" y="1676400"/>
            <a:ext cx="7995920" cy="4094351"/>
          </a:xfrm>
          <a:prstGeom prst="rect">
            <a:avLst/>
          </a:prstGeom>
        </p:spPr>
        <p:txBody>
          <a:bodyPr vert="horz" wrap="square" lIns="0" tIns="113690" rIns="0" bIns="0" rtlCol="0">
            <a:spAutoFit/>
          </a:bodyPr>
          <a:lstStyle/>
          <a:p>
            <a:pPr marL="240665" marR="5080" indent="-227965">
              <a:lnSpc>
                <a:spcPct val="91700"/>
              </a:lnSpc>
              <a:spcBef>
                <a:spcPts val="3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certain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interviews,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SOR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funding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pay</a:t>
            </a:r>
            <a:r>
              <a:rPr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incentives,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cash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$30</a:t>
            </a:r>
            <a:r>
              <a:rPr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interview.</a:t>
            </a:r>
            <a:r>
              <a:rPr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incentives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include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items</a:t>
            </a:r>
            <a:r>
              <a:rPr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vouchers,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transportation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vouchers,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phone cards.</a:t>
            </a: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Incentives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permitted</a:t>
            </a:r>
            <a:r>
              <a:rPr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for:</a:t>
            </a:r>
          </a:p>
          <a:p>
            <a:pPr marL="469900">
              <a:lnSpc>
                <a:spcPct val="100000"/>
              </a:lnSpc>
              <a:spcBef>
                <a:spcPts val="695"/>
              </a:spcBef>
              <a:tabLst>
                <a:tab pos="812165" algn="l"/>
              </a:tabLst>
            </a:pPr>
            <a:r>
              <a:rPr b="0" spc="-5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GPRA</a:t>
            </a:r>
            <a:r>
              <a:rPr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intake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interviews</a:t>
            </a:r>
          </a:p>
          <a:p>
            <a:pPr marL="469900">
              <a:lnSpc>
                <a:spcPct val="100000"/>
              </a:lnSpc>
              <a:spcBef>
                <a:spcPts val="695"/>
              </a:spcBef>
              <a:tabLst>
                <a:tab pos="812165" algn="l"/>
              </a:tabLst>
            </a:pPr>
            <a:r>
              <a:rPr b="0" spc="-5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Routine</a:t>
            </a:r>
            <a:r>
              <a:rPr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GPRA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discharge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interviews</a:t>
            </a: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Incentives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permitted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for:</a:t>
            </a:r>
          </a:p>
          <a:p>
            <a:pPr marL="812165" lvl="1" indent="-342265">
              <a:lnSpc>
                <a:spcPct val="100000"/>
              </a:lnSpc>
              <a:spcBef>
                <a:spcPts val="300"/>
              </a:spcBef>
              <a:buClr>
                <a:srgbClr val="00AF50"/>
              </a:buClr>
              <a:buFont typeface="Wingdings"/>
              <a:buChar char=""/>
              <a:tabLst>
                <a:tab pos="812165" algn="l"/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Completion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six-</a:t>
            </a:r>
            <a:r>
              <a:rPr sz="2000" dirty="0">
                <a:latin typeface="Calibri"/>
                <a:cs typeface="Calibri"/>
              </a:rPr>
              <a:t>month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follow-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interview</a:t>
            </a:r>
            <a:endParaRPr sz="2000" dirty="0">
              <a:latin typeface="Calibri"/>
              <a:cs typeface="Calibri"/>
            </a:endParaRPr>
          </a:p>
          <a:p>
            <a:pPr marL="812165" marR="489584" lvl="1" indent="-342265">
              <a:lnSpc>
                <a:spcPts val="2200"/>
              </a:lnSpc>
              <a:spcBef>
                <a:spcPts val="540"/>
              </a:spcBef>
              <a:buClr>
                <a:srgbClr val="00AF50"/>
              </a:buClr>
              <a:buFont typeface="Wingdings"/>
              <a:buChar char=""/>
              <a:tabLst>
                <a:tab pos="812165" algn="l"/>
                <a:tab pos="812800" algn="l"/>
              </a:tabLst>
            </a:pP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interviews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program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staff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search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left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program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dropped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program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379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Tracking</a:t>
            </a:r>
            <a:r>
              <a:rPr sz="3200" spc="-80" dirty="0"/>
              <a:t> </a:t>
            </a:r>
            <a:r>
              <a:rPr sz="3200" dirty="0"/>
              <a:t>GPRA</a:t>
            </a:r>
            <a:r>
              <a:rPr sz="3200" spc="-150" dirty="0"/>
              <a:t> </a:t>
            </a:r>
            <a:r>
              <a:rPr sz="3200" spc="-55" dirty="0"/>
              <a:t>Incentives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641916" y="661945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434" y="1695531"/>
            <a:ext cx="7886700" cy="32023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marR="5080" indent="-229235" algn="just">
              <a:lnSpc>
                <a:spcPct val="918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Sites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should</a:t>
            </a:r>
            <a:r>
              <a:rPr sz="2000" spc="-10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implement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a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system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to</a:t>
            </a:r>
            <a:r>
              <a:rPr sz="2000" spc="-7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track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gift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cards</a:t>
            </a:r>
            <a:r>
              <a:rPr sz="2000" spc="-7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provided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individuals for</a:t>
            </a:r>
            <a:r>
              <a:rPr sz="2000" spc="-9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completing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six-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month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42729"/>
                </a:solidFill>
                <a:latin typeface="Calibri"/>
                <a:cs typeface="Calibri"/>
              </a:rPr>
              <a:t>follow-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up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discharge</a:t>
            </a:r>
            <a:r>
              <a:rPr sz="2000" spc="-8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surveys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where</a:t>
            </a:r>
            <a:r>
              <a:rPr sz="2000" spc="-3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client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is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hard</a:t>
            </a:r>
            <a:r>
              <a:rPr sz="2000" spc="-7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to</a:t>
            </a:r>
            <a:r>
              <a:rPr sz="2000" spc="-7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contact.</a:t>
            </a:r>
            <a:r>
              <a:rPr sz="2000" spc="-7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242729"/>
                </a:solidFill>
                <a:latin typeface="Calibri"/>
                <a:cs typeface="Calibri"/>
              </a:rPr>
              <a:t>Sites should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develop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a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log</a:t>
            </a:r>
            <a:r>
              <a:rPr sz="2000" spc="-8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system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that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tracks:</a:t>
            </a:r>
            <a:endParaRPr sz="20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What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client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 received</a:t>
            </a:r>
            <a:r>
              <a:rPr sz="2000" spc="-1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gift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card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(noted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by</a:t>
            </a:r>
            <a:r>
              <a:rPr sz="2000" spc="-8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client</a:t>
            </a:r>
            <a:r>
              <a:rPr sz="2000" spc="-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ID)</a:t>
            </a:r>
            <a:endParaRPr sz="2000" dirty="0">
              <a:latin typeface="Calibri"/>
              <a:cs typeface="Calibri"/>
            </a:endParaRPr>
          </a:p>
          <a:p>
            <a:pPr marL="698500" lvl="1" indent="-228600" algn="just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Type</a:t>
            </a:r>
            <a:r>
              <a:rPr sz="2000" spc="-7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survey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(six-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month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42729"/>
                </a:solidFill>
                <a:latin typeface="Calibri"/>
                <a:cs typeface="Calibri"/>
              </a:rPr>
              <a:t>follow-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up,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non-routine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discharge)</a:t>
            </a:r>
            <a:endParaRPr sz="2000" dirty="0">
              <a:latin typeface="Calibri"/>
              <a:cs typeface="Calibri"/>
            </a:endParaRPr>
          </a:p>
          <a:p>
            <a:pPr marL="697865" marR="517525" lvl="1" indent="-228600">
              <a:lnSpc>
                <a:spcPts val="2200"/>
              </a:lnSpc>
              <a:spcBef>
                <a:spcPts val="5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45" dirty="0">
                <a:solidFill>
                  <a:srgbClr val="242729"/>
                </a:solidFill>
                <a:latin typeface="Calibri"/>
                <a:cs typeface="Calibri"/>
              </a:rPr>
              <a:t>Type</a:t>
            </a:r>
            <a:r>
              <a:rPr sz="2000" spc="-7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gift</a:t>
            </a:r>
            <a:r>
              <a:rPr sz="2000" spc="-1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card</a:t>
            </a:r>
            <a:r>
              <a:rPr sz="2000" spc="-4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(may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be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42729"/>
                </a:solidFill>
                <a:latin typeface="Calibri"/>
                <a:cs typeface="Calibri"/>
              </a:rPr>
              <a:t>food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voucher,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42729"/>
                </a:solidFill>
                <a:latin typeface="Calibri"/>
                <a:cs typeface="Calibri"/>
              </a:rPr>
              <a:t>transportation</a:t>
            </a:r>
            <a:r>
              <a:rPr sz="2000" spc="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voucher,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phone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card)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Amount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(may</a:t>
            </a:r>
            <a:r>
              <a:rPr sz="2000" spc="-7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be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up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42729"/>
                </a:solidFill>
                <a:latin typeface="Calibri"/>
                <a:cs typeface="Calibri"/>
              </a:rPr>
              <a:t>$30)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Date</a:t>
            </a:r>
            <a:r>
              <a:rPr sz="2000" spc="-9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provided</a:t>
            </a:r>
            <a:endParaRPr sz="20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Staff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member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providing</a:t>
            </a:r>
            <a:r>
              <a:rPr sz="2000" spc="-4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gift</a:t>
            </a:r>
            <a:r>
              <a:rPr sz="2000" spc="-4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42729"/>
                </a:solidFill>
                <a:latin typeface="Calibri"/>
                <a:cs typeface="Calibri"/>
              </a:rPr>
              <a:t>card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33" y="2974975"/>
            <a:ext cx="2379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Resources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067" y="1492091"/>
            <a:ext cx="7905115" cy="3989704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40665" indent="-228600" algn="just">
              <a:lnSpc>
                <a:spcPct val="100000"/>
              </a:lnSpc>
              <a:spcBef>
                <a:spcPts val="925"/>
              </a:spcBef>
              <a:buFont typeface="Arial"/>
              <a:buChar char="•"/>
              <a:tabLst>
                <a:tab pos="241300" algn="l"/>
              </a:tabLst>
            </a:pP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Blank</a:t>
            </a:r>
            <a:r>
              <a:rPr sz="1900" b="1" spc="-8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PDF</a:t>
            </a:r>
            <a:r>
              <a:rPr sz="19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D4F52"/>
                </a:solidFill>
                <a:latin typeface="Calibri"/>
                <a:cs typeface="Calibri"/>
              </a:rPr>
              <a:t>survey:</a:t>
            </a:r>
            <a:r>
              <a:rPr sz="1900" b="1" spc="-9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Full</a:t>
            </a:r>
            <a:r>
              <a:rPr sz="19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tool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available</a:t>
            </a:r>
            <a:r>
              <a:rPr sz="1900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in</a:t>
            </a:r>
            <a:r>
              <a:rPr sz="19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English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Spanish.</a:t>
            </a:r>
            <a:endParaRPr sz="1900" dirty="0">
              <a:latin typeface="Calibri"/>
              <a:cs typeface="Calibri"/>
            </a:endParaRPr>
          </a:p>
          <a:p>
            <a:pPr marL="241300" marR="461645" indent="-228600" algn="just">
              <a:lnSpc>
                <a:spcPts val="2100"/>
              </a:lnSpc>
              <a:spcBef>
                <a:spcPts val="1050"/>
              </a:spcBef>
              <a:buFont typeface="Arial"/>
              <a:buChar char="•"/>
              <a:tabLst>
                <a:tab pos="241935" algn="l"/>
              </a:tabLst>
            </a:pP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SOR</a:t>
            </a:r>
            <a:r>
              <a:rPr sz="1900" b="1" spc="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D4F52"/>
                </a:solidFill>
                <a:latin typeface="Calibri"/>
                <a:cs typeface="Calibri"/>
              </a:rPr>
              <a:t>Grantee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1900" b="1" spc="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4D4F52"/>
                </a:solidFill>
                <a:latin typeface="Calibri"/>
                <a:cs typeface="Calibri"/>
              </a:rPr>
              <a:t>PowerPoint</a:t>
            </a:r>
            <a:r>
              <a:rPr sz="1900" b="1" spc="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&amp;</a:t>
            </a:r>
            <a:r>
              <a:rPr sz="1900" b="1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Handbook</a:t>
            </a:r>
            <a:r>
              <a:rPr sz="1900" b="1" spc="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(password: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MATExpansion): Information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about</a:t>
            </a:r>
            <a:r>
              <a:rPr sz="19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collecting</a:t>
            </a:r>
            <a:r>
              <a:rPr sz="19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1900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survey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19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submitting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19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Aurrera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Health Group.</a:t>
            </a:r>
            <a:endParaRPr sz="1900" dirty="0">
              <a:latin typeface="Calibri"/>
              <a:cs typeface="Calibri"/>
            </a:endParaRPr>
          </a:p>
          <a:p>
            <a:pPr marL="241300" marR="386715" indent="-228600" algn="just">
              <a:lnSpc>
                <a:spcPts val="2100"/>
              </a:lnSpc>
              <a:spcBef>
                <a:spcPts val="994"/>
              </a:spcBef>
              <a:buFont typeface="Arial"/>
              <a:buChar char="•"/>
              <a:tabLst>
                <a:tab pos="241935" algn="l"/>
              </a:tabLst>
            </a:pPr>
            <a:r>
              <a:rPr sz="1900" b="1" spc="-10" dirty="0">
                <a:solidFill>
                  <a:srgbClr val="4D4F52"/>
                </a:solidFill>
                <a:latin typeface="Calibri"/>
                <a:cs typeface="Calibri"/>
              </a:rPr>
              <a:t>SAMHSA</a:t>
            </a:r>
            <a:r>
              <a:rPr sz="19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85" dirty="0">
                <a:solidFill>
                  <a:srgbClr val="4D4F52"/>
                </a:solidFill>
                <a:latin typeface="Calibri"/>
                <a:cs typeface="Calibri"/>
              </a:rPr>
              <a:t>FAQ</a:t>
            </a:r>
            <a:r>
              <a:rPr sz="1900" b="1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and Question</a:t>
            </a:r>
            <a:r>
              <a:rPr sz="1900" b="1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900" b="1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Question</a:t>
            </a:r>
            <a:r>
              <a:rPr sz="1900" b="1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Guide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: 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Information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about</a:t>
            </a:r>
            <a:r>
              <a:rPr sz="19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survey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timing,</a:t>
            </a:r>
            <a:r>
              <a:rPr sz="1900" spc="-8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incentives,</a:t>
            </a:r>
            <a:r>
              <a:rPr sz="19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etc.;</a:t>
            </a:r>
            <a:r>
              <a:rPr sz="1900" spc="-9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question</a:t>
            </a:r>
            <a:r>
              <a:rPr sz="19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900" spc="-8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question</a:t>
            </a:r>
            <a:r>
              <a:rPr sz="19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instructions.</a:t>
            </a:r>
            <a:endParaRPr sz="19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1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spc="-25" dirty="0">
                <a:solidFill>
                  <a:srgbClr val="4D4F52"/>
                </a:solidFill>
                <a:latin typeface="Calibri"/>
                <a:cs typeface="Calibri"/>
              </a:rPr>
              <a:t>SAMHSA</a:t>
            </a:r>
            <a:r>
              <a:rPr sz="19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Guide</a:t>
            </a:r>
            <a:r>
              <a:rPr sz="19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19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19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4D4F52"/>
                </a:solidFill>
                <a:latin typeface="Calibri"/>
                <a:cs typeface="Calibri"/>
              </a:rPr>
              <a:t>Data</a:t>
            </a:r>
            <a:r>
              <a:rPr sz="19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D4F52"/>
                </a:solidFill>
                <a:latin typeface="Calibri"/>
                <a:cs typeface="Calibri"/>
              </a:rPr>
              <a:t>Collection</a:t>
            </a:r>
            <a:r>
              <a:rPr sz="19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Using</a:t>
            </a:r>
            <a:r>
              <a:rPr sz="19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50" dirty="0">
                <a:solidFill>
                  <a:srgbClr val="4D4F52"/>
                </a:solidFill>
                <a:latin typeface="Calibri"/>
                <a:cs typeface="Calibri"/>
              </a:rPr>
              <a:t>Trauma-</a:t>
            </a:r>
            <a:r>
              <a:rPr sz="1900" b="1" spc="-20" dirty="0">
                <a:solidFill>
                  <a:srgbClr val="4D4F52"/>
                </a:solidFill>
                <a:latin typeface="Calibri"/>
                <a:cs typeface="Calibri"/>
              </a:rPr>
              <a:t>informed</a:t>
            </a:r>
            <a:r>
              <a:rPr sz="19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D4F52"/>
                </a:solidFill>
                <a:latin typeface="Calibri"/>
                <a:cs typeface="Calibri"/>
              </a:rPr>
              <a:t>Interviewing Skills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:</a:t>
            </a:r>
            <a:r>
              <a:rPr sz="1900" spc="-10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How</a:t>
            </a:r>
            <a:r>
              <a:rPr sz="19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1900" spc="-8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conduct</a:t>
            </a:r>
            <a:r>
              <a:rPr sz="19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1900" spc="-7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interviews</a:t>
            </a:r>
            <a:r>
              <a:rPr sz="1900" spc="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using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</a:t>
            </a:r>
            <a:r>
              <a:rPr sz="19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35" dirty="0">
                <a:solidFill>
                  <a:srgbClr val="4D4F52"/>
                </a:solidFill>
                <a:latin typeface="Calibri"/>
                <a:cs typeface="Calibri"/>
              </a:rPr>
              <a:t>trauma-</a:t>
            </a:r>
            <a:r>
              <a:rPr sz="1900" spc="-25" dirty="0">
                <a:solidFill>
                  <a:srgbClr val="4D4F52"/>
                </a:solidFill>
                <a:latin typeface="Calibri"/>
                <a:cs typeface="Calibri"/>
              </a:rPr>
              <a:t>informed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approach</a:t>
            </a:r>
            <a:endParaRPr sz="1900" dirty="0">
              <a:latin typeface="Calibri"/>
              <a:cs typeface="Calibri"/>
            </a:endParaRPr>
          </a:p>
          <a:p>
            <a:pPr marL="241300" marR="286385" indent="-229235">
              <a:lnSpc>
                <a:spcPts val="2100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b="1" spc="-25" dirty="0">
                <a:solidFill>
                  <a:srgbClr val="4D4F52"/>
                </a:solidFill>
                <a:latin typeface="Calibri"/>
                <a:cs typeface="Calibri"/>
              </a:rPr>
              <a:t>SAMHSA</a:t>
            </a:r>
            <a:r>
              <a:rPr sz="1900" b="1" spc="-8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Guide</a:t>
            </a:r>
            <a:r>
              <a:rPr sz="19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19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4D4F52"/>
                </a:solidFill>
                <a:latin typeface="Calibri"/>
                <a:cs typeface="Calibri"/>
              </a:rPr>
              <a:t>Staying</a:t>
            </a:r>
            <a:r>
              <a:rPr sz="19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in</a:t>
            </a:r>
            <a:r>
              <a:rPr sz="19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55" dirty="0">
                <a:solidFill>
                  <a:srgbClr val="4D4F52"/>
                </a:solidFill>
                <a:latin typeface="Calibri"/>
                <a:cs typeface="Calibri"/>
              </a:rPr>
              <a:t>Touch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:</a:t>
            </a:r>
            <a:r>
              <a:rPr sz="19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4D4F52"/>
                </a:solidFill>
                <a:latin typeface="Calibri"/>
                <a:cs typeface="Calibri"/>
              </a:rPr>
              <a:t>Information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about</a:t>
            </a:r>
            <a:r>
              <a:rPr sz="19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4D4F52"/>
                </a:solidFill>
                <a:latin typeface="Calibri"/>
                <a:cs typeface="Calibri"/>
              </a:rPr>
              <a:t>staying</a:t>
            </a:r>
            <a:r>
              <a:rPr sz="19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in</a:t>
            </a:r>
            <a:r>
              <a:rPr sz="19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touch</a:t>
            </a:r>
            <a:r>
              <a:rPr sz="19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with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clients,</a:t>
            </a:r>
            <a:r>
              <a:rPr sz="1900" spc="-10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tips</a:t>
            </a:r>
            <a:r>
              <a:rPr sz="1900" spc="-9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for</a:t>
            </a:r>
            <a:r>
              <a:rPr sz="1900" spc="-9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locating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1900" spc="-8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who</a:t>
            </a:r>
            <a:r>
              <a:rPr sz="1900" spc="-8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have</a:t>
            </a:r>
            <a:r>
              <a:rPr sz="19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left</a:t>
            </a:r>
            <a:r>
              <a:rPr sz="1900" spc="-8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treatment</a:t>
            </a:r>
            <a:endParaRPr sz="1900" dirty="0">
              <a:latin typeface="Calibri"/>
              <a:cs typeface="Calibri"/>
            </a:endParaRPr>
          </a:p>
          <a:p>
            <a:pPr marL="241300" marR="250825" indent="-227965">
              <a:lnSpc>
                <a:spcPts val="21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All</a:t>
            </a:r>
            <a:r>
              <a:rPr sz="19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resources</a:t>
            </a:r>
            <a:r>
              <a:rPr sz="19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available</a:t>
            </a:r>
            <a:r>
              <a:rPr sz="19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on</a:t>
            </a:r>
            <a:r>
              <a:rPr sz="19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60" dirty="0">
                <a:solidFill>
                  <a:srgbClr val="4D4F52"/>
                </a:solidFill>
                <a:latin typeface="Calibri"/>
                <a:cs typeface="Calibri"/>
              </a:rPr>
              <a:t>CaliforniaMAT.org</a:t>
            </a:r>
            <a:r>
              <a:rPr sz="19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under </a:t>
            </a:r>
            <a:r>
              <a:rPr sz="1900" u="sng" spc="-35" dirty="0">
                <a:solidFill>
                  <a:srgbClr val="0000FF"/>
                </a:solidFill>
                <a:uFill>
                  <a:solidFill>
                    <a:srgbClr val="2E93B3"/>
                  </a:solidFill>
                </a:uFill>
                <a:latin typeface="Calibri"/>
                <a:cs typeface="Calibri"/>
                <a:hlinkClick r:id="rId2"/>
              </a:rPr>
              <a:t>https://www.californiamat.org/resource/gpra-</a:t>
            </a:r>
            <a:r>
              <a:rPr sz="1900" u="sng" spc="-30" dirty="0">
                <a:solidFill>
                  <a:srgbClr val="0000FF"/>
                </a:solidFill>
                <a:uFill>
                  <a:solidFill>
                    <a:srgbClr val="2E93B3"/>
                  </a:solidFill>
                </a:uFill>
                <a:latin typeface="Calibri"/>
                <a:cs typeface="Calibri"/>
                <a:hlinkClick r:id="rId2"/>
              </a:rPr>
              <a:t>resources-</a:t>
            </a:r>
            <a:r>
              <a:rPr sz="1900" u="sng" spc="-40" dirty="0">
                <a:solidFill>
                  <a:srgbClr val="0000FF"/>
                </a:solidFill>
                <a:uFill>
                  <a:solidFill>
                    <a:srgbClr val="2E93B3"/>
                  </a:solidFill>
                </a:uFill>
                <a:latin typeface="Calibri"/>
                <a:cs typeface="Calibri"/>
                <a:hlinkClick r:id="rId2"/>
              </a:rPr>
              <a:t>for-</a:t>
            </a:r>
            <a:r>
              <a:rPr sz="1900" u="sng" spc="-25" dirty="0">
                <a:solidFill>
                  <a:srgbClr val="0000FF"/>
                </a:solidFill>
                <a:uFill>
                  <a:solidFill>
                    <a:srgbClr val="2E93B3"/>
                  </a:solidFill>
                </a:uFill>
                <a:latin typeface="Calibri"/>
                <a:cs typeface="Calibri"/>
                <a:hlinkClick r:id="rId2"/>
              </a:rPr>
              <a:t>sor-</a:t>
            </a:r>
            <a:r>
              <a:rPr sz="1900" u="sng" spc="-10" dirty="0">
                <a:solidFill>
                  <a:srgbClr val="0000FF"/>
                </a:solidFill>
                <a:uFill>
                  <a:solidFill>
                    <a:srgbClr val="2E93B3"/>
                  </a:solidFill>
                </a:uFill>
                <a:latin typeface="Calibri"/>
                <a:cs typeface="Calibri"/>
                <a:hlinkClick r:id="rId2"/>
              </a:rPr>
              <a:t>contractors/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Resources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Resources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95067" y="1564260"/>
            <a:ext cx="7338695" cy="8483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8600" algn="just">
              <a:lnSpc>
                <a:spcPts val="21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1900" b="1" spc="4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20" dirty="0">
                <a:solidFill>
                  <a:srgbClr val="4D4F52"/>
                </a:solidFill>
                <a:latin typeface="Calibri"/>
                <a:cs typeface="Calibri"/>
              </a:rPr>
              <a:t>Client-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Facing</a:t>
            </a:r>
            <a:r>
              <a:rPr sz="1900" b="1" spc="4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Flyer:</a:t>
            </a:r>
            <a:r>
              <a:rPr sz="1900" b="1" spc="4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English</a:t>
            </a:r>
            <a:r>
              <a:rPr sz="1900" spc="4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1900" spc="4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Spanish,</a:t>
            </a:r>
            <a:r>
              <a:rPr sz="1900" spc="4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electronic</a:t>
            </a:r>
            <a:r>
              <a:rPr sz="1900" spc="434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1900" spc="4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print-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friendly</a:t>
            </a:r>
            <a:r>
              <a:rPr sz="1900" spc="2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versions</a:t>
            </a:r>
            <a:r>
              <a:rPr sz="1900" spc="2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available.</a:t>
            </a:r>
            <a:r>
              <a:rPr sz="1900" spc="2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You</a:t>
            </a:r>
            <a:r>
              <a:rPr sz="1900" spc="2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may</a:t>
            </a:r>
            <a:r>
              <a:rPr sz="1900" spc="2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request</a:t>
            </a:r>
            <a:r>
              <a:rPr sz="1900" spc="2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free</a:t>
            </a:r>
            <a:r>
              <a:rPr sz="1900" spc="2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printed</a:t>
            </a:r>
            <a:r>
              <a:rPr sz="1900" spc="2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copies</a:t>
            </a:r>
            <a:r>
              <a:rPr sz="1900" spc="2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from Aurrera</a:t>
            </a:r>
            <a:r>
              <a:rPr sz="1900" spc="-7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Health</a:t>
            </a:r>
            <a:r>
              <a:rPr sz="19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Group</a:t>
            </a:r>
            <a:r>
              <a:rPr sz="1900" spc="-7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900" spc="-8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emailing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DHCSReporting@aurrerahealth.com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8410" y="2604516"/>
            <a:ext cx="2640061" cy="34411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26" y="2602992"/>
            <a:ext cx="2639757" cy="34411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Resources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595067" y="1564260"/>
            <a:ext cx="7446645" cy="5816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0665" marR="5080" indent="-228600">
              <a:lnSpc>
                <a:spcPts val="2100"/>
              </a:lnSpc>
              <a:spcBef>
                <a:spcPts val="3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19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19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4D4F52"/>
                </a:solidFill>
                <a:latin typeface="Calibri"/>
                <a:cs typeface="Calibri"/>
              </a:rPr>
              <a:t>Incentives</a:t>
            </a:r>
            <a:r>
              <a:rPr sz="19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4D4F52"/>
                </a:solidFill>
                <a:latin typeface="Calibri"/>
                <a:cs typeface="Calibri"/>
              </a:rPr>
              <a:t>Tracking</a:t>
            </a:r>
            <a:r>
              <a:rPr sz="19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b="1" spc="-25" dirty="0">
                <a:solidFill>
                  <a:srgbClr val="4D4F52"/>
                </a:solidFill>
                <a:latin typeface="Calibri"/>
                <a:cs typeface="Calibri"/>
              </a:rPr>
              <a:t>Tool:</a:t>
            </a:r>
            <a:r>
              <a:rPr sz="19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internal</a:t>
            </a:r>
            <a:r>
              <a:rPr sz="19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tool</a:t>
            </a:r>
            <a:r>
              <a:rPr sz="19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that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can</a:t>
            </a:r>
            <a:r>
              <a:rPr sz="19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be</a:t>
            </a:r>
            <a:r>
              <a:rPr sz="19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used</a:t>
            </a:r>
            <a:r>
              <a:rPr sz="19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19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track survey</a:t>
            </a:r>
            <a:r>
              <a:rPr sz="19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4D4F52"/>
                </a:solidFill>
                <a:latin typeface="Calibri"/>
                <a:cs typeface="Calibri"/>
              </a:rPr>
              <a:t>completion</a:t>
            </a:r>
            <a:r>
              <a:rPr sz="19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1900" spc="-7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4D4F52"/>
                </a:solidFill>
                <a:latin typeface="Calibri"/>
                <a:cs typeface="Calibri"/>
              </a:rPr>
              <a:t>incentives.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12" y="2273807"/>
            <a:ext cx="7751063" cy="38023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81628" y="995172"/>
            <a:ext cx="4771390" cy="460375"/>
            <a:chOff x="3881628" y="995172"/>
            <a:chExt cx="4771390" cy="460375"/>
          </a:xfrm>
        </p:grpSpPr>
        <p:sp>
          <p:nvSpPr>
            <p:cNvPr id="3" name="object 3"/>
            <p:cNvSpPr/>
            <p:nvPr/>
          </p:nvSpPr>
          <p:spPr>
            <a:xfrm>
              <a:off x="3887724" y="995172"/>
              <a:ext cx="4759325" cy="455295"/>
            </a:xfrm>
            <a:custGeom>
              <a:avLst/>
              <a:gdLst/>
              <a:ahLst/>
              <a:cxnLst/>
              <a:rect l="l" t="t" r="r" b="b"/>
              <a:pathLst>
                <a:path w="4759325" h="455294">
                  <a:moveTo>
                    <a:pt x="4759147" y="0"/>
                  </a:moveTo>
                  <a:lnTo>
                    <a:pt x="0" y="0"/>
                  </a:lnTo>
                  <a:lnTo>
                    <a:pt x="0" y="455244"/>
                  </a:lnTo>
                  <a:lnTo>
                    <a:pt x="4759147" y="455244"/>
                  </a:lnTo>
                  <a:lnTo>
                    <a:pt x="4759147" y="0"/>
                  </a:lnTo>
                  <a:close/>
                </a:path>
              </a:pathLst>
            </a:custGeom>
            <a:solidFill>
              <a:srgbClr val="006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81628" y="1443240"/>
              <a:ext cx="4771390" cy="12700"/>
            </a:xfrm>
            <a:custGeom>
              <a:avLst/>
              <a:gdLst/>
              <a:ahLst/>
              <a:cxnLst/>
              <a:rect l="l" t="t" r="r" b="b"/>
              <a:pathLst>
                <a:path w="4771390" h="12700">
                  <a:moveTo>
                    <a:pt x="4771339" y="0"/>
                  </a:moveTo>
                  <a:lnTo>
                    <a:pt x="0" y="0"/>
                  </a:lnTo>
                  <a:lnTo>
                    <a:pt x="0" y="6426"/>
                  </a:lnTo>
                  <a:lnTo>
                    <a:pt x="0" y="12179"/>
                  </a:lnTo>
                  <a:lnTo>
                    <a:pt x="4771339" y="12179"/>
                  </a:lnTo>
                  <a:lnTo>
                    <a:pt x="4771339" y="6426"/>
                  </a:lnTo>
                  <a:lnTo>
                    <a:pt x="4771339" y="0"/>
                  </a:lnTo>
                  <a:close/>
                </a:path>
              </a:pathLst>
            </a:custGeom>
            <a:solidFill>
              <a:srgbClr val="4D4F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881628" y="1905000"/>
            <a:ext cx="4771390" cy="0"/>
          </a:xfrm>
          <a:custGeom>
            <a:avLst/>
            <a:gdLst/>
            <a:ahLst/>
            <a:cxnLst/>
            <a:rect l="l" t="t" r="r" b="b"/>
            <a:pathLst>
              <a:path w="4771390">
                <a:moveTo>
                  <a:pt x="0" y="0"/>
                </a:moveTo>
                <a:lnTo>
                  <a:pt x="4771339" y="0"/>
                </a:lnTo>
              </a:path>
            </a:pathLst>
          </a:custGeom>
          <a:ln w="12700">
            <a:solidFill>
              <a:srgbClr val="4D4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1628" y="2359151"/>
            <a:ext cx="4771390" cy="0"/>
          </a:xfrm>
          <a:custGeom>
            <a:avLst/>
            <a:gdLst/>
            <a:ahLst/>
            <a:cxnLst/>
            <a:rect l="l" t="t" r="r" b="b"/>
            <a:pathLst>
              <a:path w="4771390">
                <a:moveTo>
                  <a:pt x="0" y="0"/>
                </a:moveTo>
                <a:lnTo>
                  <a:pt x="4771339" y="0"/>
                </a:lnTo>
              </a:path>
            </a:pathLst>
          </a:custGeom>
          <a:ln w="12700">
            <a:solidFill>
              <a:srgbClr val="4D4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1628" y="2814827"/>
            <a:ext cx="4771390" cy="0"/>
          </a:xfrm>
          <a:custGeom>
            <a:avLst/>
            <a:gdLst/>
            <a:ahLst/>
            <a:cxnLst/>
            <a:rect l="l" t="t" r="r" b="b"/>
            <a:pathLst>
              <a:path w="4771390">
                <a:moveTo>
                  <a:pt x="0" y="0"/>
                </a:moveTo>
                <a:lnTo>
                  <a:pt x="4771339" y="0"/>
                </a:lnTo>
              </a:path>
            </a:pathLst>
          </a:custGeom>
          <a:ln w="12700">
            <a:solidFill>
              <a:srgbClr val="4D4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81628" y="3268979"/>
            <a:ext cx="4771390" cy="0"/>
          </a:xfrm>
          <a:custGeom>
            <a:avLst/>
            <a:gdLst/>
            <a:ahLst/>
            <a:cxnLst/>
            <a:rect l="l" t="t" r="r" b="b"/>
            <a:pathLst>
              <a:path w="4771390">
                <a:moveTo>
                  <a:pt x="0" y="0"/>
                </a:moveTo>
                <a:lnTo>
                  <a:pt x="4771339" y="0"/>
                </a:lnTo>
              </a:path>
            </a:pathLst>
          </a:custGeom>
          <a:ln w="12700">
            <a:solidFill>
              <a:srgbClr val="4D4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1628" y="3724655"/>
            <a:ext cx="4771390" cy="0"/>
          </a:xfrm>
          <a:custGeom>
            <a:avLst/>
            <a:gdLst/>
            <a:ahLst/>
            <a:cxnLst/>
            <a:rect l="l" t="t" r="r" b="b"/>
            <a:pathLst>
              <a:path w="4771390">
                <a:moveTo>
                  <a:pt x="0" y="0"/>
                </a:moveTo>
                <a:lnTo>
                  <a:pt x="4771339" y="0"/>
                </a:lnTo>
              </a:path>
            </a:pathLst>
          </a:custGeom>
          <a:ln w="12700">
            <a:solidFill>
              <a:srgbClr val="4D4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1628" y="4178808"/>
            <a:ext cx="4771390" cy="0"/>
          </a:xfrm>
          <a:custGeom>
            <a:avLst/>
            <a:gdLst/>
            <a:ahLst/>
            <a:cxnLst/>
            <a:rect l="l" t="t" r="r" b="b"/>
            <a:pathLst>
              <a:path w="4771390">
                <a:moveTo>
                  <a:pt x="0" y="0"/>
                </a:moveTo>
                <a:lnTo>
                  <a:pt x="4771339" y="0"/>
                </a:lnTo>
              </a:path>
            </a:pathLst>
          </a:custGeom>
          <a:ln w="12700">
            <a:solidFill>
              <a:srgbClr val="4D4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1628" y="4835107"/>
            <a:ext cx="4771390" cy="0"/>
          </a:xfrm>
          <a:custGeom>
            <a:avLst/>
            <a:gdLst/>
            <a:ahLst/>
            <a:cxnLst/>
            <a:rect l="l" t="t" r="r" b="b"/>
            <a:pathLst>
              <a:path w="4771390">
                <a:moveTo>
                  <a:pt x="0" y="0"/>
                </a:moveTo>
                <a:lnTo>
                  <a:pt x="4771339" y="0"/>
                </a:lnTo>
              </a:path>
            </a:pathLst>
          </a:custGeom>
          <a:ln w="12700">
            <a:solidFill>
              <a:srgbClr val="4D4F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3881628" y="989075"/>
            <a:ext cx="4771390" cy="4870450"/>
            <a:chOff x="3881628" y="989075"/>
            <a:chExt cx="4771390" cy="4870450"/>
          </a:xfrm>
        </p:grpSpPr>
        <p:sp>
          <p:nvSpPr>
            <p:cNvPr id="13" name="object 13"/>
            <p:cNvSpPr/>
            <p:nvPr/>
          </p:nvSpPr>
          <p:spPr>
            <a:xfrm>
              <a:off x="3881628" y="5181600"/>
              <a:ext cx="4771390" cy="0"/>
            </a:xfrm>
            <a:custGeom>
              <a:avLst/>
              <a:gdLst/>
              <a:ahLst/>
              <a:cxnLst/>
              <a:rect l="l" t="t" r="r" b="b"/>
              <a:pathLst>
                <a:path w="4771390">
                  <a:moveTo>
                    <a:pt x="0" y="0"/>
                  </a:moveTo>
                  <a:lnTo>
                    <a:pt x="4771339" y="0"/>
                  </a:lnTo>
                </a:path>
              </a:pathLst>
            </a:custGeom>
            <a:ln w="12700">
              <a:solidFill>
                <a:srgbClr val="4D4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87724" y="989075"/>
              <a:ext cx="0" cy="4870450"/>
            </a:xfrm>
            <a:custGeom>
              <a:avLst/>
              <a:gdLst/>
              <a:ahLst/>
              <a:cxnLst/>
              <a:rect l="l" t="t" r="r" b="b"/>
              <a:pathLst>
                <a:path h="4870450">
                  <a:moveTo>
                    <a:pt x="0" y="0"/>
                  </a:moveTo>
                  <a:lnTo>
                    <a:pt x="0" y="4870411"/>
                  </a:lnTo>
                </a:path>
              </a:pathLst>
            </a:custGeom>
            <a:ln w="12700">
              <a:solidFill>
                <a:srgbClr val="4D4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47176" y="989075"/>
              <a:ext cx="0" cy="4870450"/>
            </a:xfrm>
            <a:custGeom>
              <a:avLst/>
              <a:gdLst/>
              <a:ahLst/>
              <a:cxnLst/>
              <a:rect l="l" t="t" r="r" b="b"/>
              <a:pathLst>
                <a:path h="4870450">
                  <a:moveTo>
                    <a:pt x="0" y="0"/>
                  </a:moveTo>
                  <a:lnTo>
                    <a:pt x="0" y="4870411"/>
                  </a:lnTo>
                </a:path>
              </a:pathLst>
            </a:custGeom>
            <a:ln w="12700">
              <a:solidFill>
                <a:srgbClr val="4D4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81628" y="995171"/>
              <a:ext cx="4771390" cy="0"/>
            </a:xfrm>
            <a:custGeom>
              <a:avLst/>
              <a:gdLst/>
              <a:ahLst/>
              <a:cxnLst/>
              <a:rect l="l" t="t" r="r" b="b"/>
              <a:pathLst>
                <a:path w="4771390">
                  <a:moveTo>
                    <a:pt x="0" y="0"/>
                  </a:moveTo>
                  <a:lnTo>
                    <a:pt x="4771339" y="0"/>
                  </a:lnTo>
                </a:path>
              </a:pathLst>
            </a:custGeom>
            <a:ln w="12700">
              <a:solidFill>
                <a:srgbClr val="4D4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81628" y="5853684"/>
              <a:ext cx="4771390" cy="0"/>
            </a:xfrm>
            <a:custGeom>
              <a:avLst/>
              <a:gdLst/>
              <a:ahLst/>
              <a:cxnLst/>
              <a:rect l="l" t="t" r="r" b="b"/>
              <a:pathLst>
                <a:path w="4771390">
                  <a:moveTo>
                    <a:pt x="0" y="0"/>
                  </a:moveTo>
                  <a:lnTo>
                    <a:pt x="4771339" y="0"/>
                  </a:lnTo>
                </a:path>
              </a:pathLst>
            </a:custGeom>
            <a:ln w="12700">
              <a:solidFill>
                <a:srgbClr val="4D4F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659545"/>
              </p:ext>
            </p:extLst>
          </p:nvPr>
        </p:nvGraphicFramePr>
        <p:xfrm>
          <a:off x="3957491" y="995172"/>
          <a:ext cx="3856354" cy="4899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solidFill>
                      <a:srgbClr val="006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59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7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759">
                <a:tc>
                  <a:txBody>
                    <a:bodyPr/>
                    <a:lstStyle/>
                    <a:p>
                      <a:pPr marL="319405" indent="-288290">
                        <a:lnSpc>
                          <a:spcPct val="100000"/>
                        </a:lnSpc>
                        <a:spcBef>
                          <a:spcPts val="445"/>
                        </a:spcBef>
                        <a:buFont typeface="Arial"/>
                        <a:buChar char="•"/>
                        <a:tabLst>
                          <a:tab pos="319405" algn="l"/>
                          <a:tab pos="320040" algn="l"/>
                        </a:tabLst>
                      </a:pP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Record</a:t>
                      </a:r>
                      <a:r>
                        <a:rPr sz="2000" spc="-1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Management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marL="319405" indent="-288290">
                        <a:lnSpc>
                          <a:spcPct val="100000"/>
                        </a:lnSpc>
                        <a:spcBef>
                          <a:spcPts val="140"/>
                        </a:spcBef>
                        <a:buFont typeface="Arial"/>
                        <a:buChar char="•"/>
                        <a:tabLst>
                          <a:tab pos="319405" algn="l"/>
                          <a:tab pos="320040" algn="l"/>
                        </a:tabLst>
                      </a:pPr>
                      <a:r>
                        <a:rPr lang="en-US"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Demographics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marL="319405" indent="-288290">
                        <a:lnSpc>
                          <a:spcPct val="100000"/>
                        </a:lnSpc>
                        <a:spcBef>
                          <a:spcPts val="135"/>
                        </a:spcBef>
                        <a:buFont typeface="Arial"/>
                        <a:buChar char="•"/>
                        <a:tabLst>
                          <a:tab pos="319405" algn="l"/>
                          <a:tab pos="320040" algn="l"/>
                        </a:tabLst>
                      </a:pPr>
                      <a:r>
                        <a:rPr lang="en-US"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marL="319405" indent="-288290">
                        <a:lnSpc>
                          <a:spcPct val="100000"/>
                        </a:lnSpc>
                        <a:spcBef>
                          <a:spcPts val="445"/>
                        </a:spcBef>
                        <a:buFont typeface="Arial"/>
                        <a:buChar char="•"/>
                        <a:tabLst>
                          <a:tab pos="319405" algn="l"/>
                          <a:tab pos="320040" algn="l"/>
                        </a:tabLst>
                      </a:pPr>
                      <a:r>
                        <a:rPr lang="en-US"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Military Service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5651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319405" indent="-288290">
                        <a:lnSpc>
                          <a:spcPct val="100000"/>
                        </a:lnSpc>
                        <a:spcBef>
                          <a:spcPts val="125"/>
                        </a:spcBef>
                        <a:buFont typeface="Arial"/>
                        <a:buChar char="•"/>
                        <a:tabLst>
                          <a:tab pos="319405" algn="l"/>
                          <a:tab pos="320040" algn="l"/>
                        </a:tabLst>
                      </a:pPr>
                      <a:r>
                        <a:rPr lang="en-US"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Travel Time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75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5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2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3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Substance Use and Planned Services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6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Living Conditions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7540">
                <a:tc>
                  <a:txBody>
                    <a:bodyPr/>
                    <a:lstStyle/>
                    <a:p>
                      <a:pPr marL="33655" marR="80010" indent="-19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6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2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Education,</a:t>
                      </a:r>
                      <a:r>
                        <a:rPr sz="2000" spc="-6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Employment,</a:t>
                      </a:r>
                      <a:r>
                        <a:rPr lang="en-US"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and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Income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277368" y="1905000"/>
            <a:ext cx="3610228" cy="3948684"/>
            <a:chOff x="277368" y="1905000"/>
            <a:chExt cx="3610228" cy="3948684"/>
          </a:xfrm>
        </p:grpSpPr>
        <p:sp>
          <p:nvSpPr>
            <p:cNvPr id="20" name="object 20"/>
            <p:cNvSpPr/>
            <p:nvPr/>
          </p:nvSpPr>
          <p:spPr>
            <a:xfrm>
              <a:off x="3448812" y="1990343"/>
              <a:ext cx="438784" cy="261150"/>
            </a:xfrm>
            <a:custGeom>
              <a:avLst/>
              <a:gdLst/>
              <a:ahLst/>
              <a:cxnLst/>
              <a:rect l="l" t="t" r="r" b="b"/>
              <a:pathLst>
                <a:path w="438785" h="1257300">
                  <a:moveTo>
                    <a:pt x="438403" y="1257300"/>
                  </a:moveTo>
                  <a:lnTo>
                    <a:pt x="369125" y="1255433"/>
                  </a:lnTo>
                  <a:lnTo>
                    <a:pt x="308952" y="1250238"/>
                  </a:lnTo>
                  <a:lnTo>
                    <a:pt x="261492" y="1242326"/>
                  </a:lnTo>
                  <a:lnTo>
                    <a:pt x="219201" y="1220724"/>
                  </a:lnTo>
                  <a:lnTo>
                    <a:pt x="219201" y="665226"/>
                  </a:lnTo>
                  <a:lnTo>
                    <a:pt x="208025" y="653669"/>
                  </a:lnTo>
                  <a:lnTo>
                    <a:pt x="176910" y="643623"/>
                  </a:lnTo>
                  <a:lnTo>
                    <a:pt x="129451" y="635711"/>
                  </a:lnTo>
                  <a:lnTo>
                    <a:pt x="69278" y="630516"/>
                  </a:lnTo>
                  <a:lnTo>
                    <a:pt x="0" y="628650"/>
                  </a:lnTo>
                  <a:lnTo>
                    <a:pt x="69278" y="626783"/>
                  </a:lnTo>
                  <a:lnTo>
                    <a:pt x="129451" y="621588"/>
                  </a:lnTo>
                  <a:lnTo>
                    <a:pt x="176910" y="613676"/>
                  </a:lnTo>
                  <a:lnTo>
                    <a:pt x="208025" y="603631"/>
                  </a:lnTo>
                  <a:lnTo>
                    <a:pt x="219201" y="592074"/>
                  </a:lnTo>
                  <a:lnTo>
                    <a:pt x="219201" y="36575"/>
                  </a:lnTo>
                  <a:lnTo>
                    <a:pt x="230377" y="25018"/>
                  </a:lnTo>
                  <a:lnTo>
                    <a:pt x="261492" y="14973"/>
                  </a:lnTo>
                  <a:lnTo>
                    <a:pt x="308952" y="7061"/>
                  </a:lnTo>
                  <a:lnTo>
                    <a:pt x="369125" y="1866"/>
                  </a:lnTo>
                  <a:lnTo>
                    <a:pt x="438403" y="0"/>
                  </a:lnTo>
                </a:path>
              </a:pathLst>
            </a:custGeom>
            <a:ln w="6350">
              <a:solidFill>
                <a:srgbClr val="0066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90901" y="2359151"/>
              <a:ext cx="438784" cy="3494533"/>
            </a:xfrm>
            <a:custGeom>
              <a:avLst/>
              <a:gdLst/>
              <a:ahLst/>
              <a:cxnLst/>
              <a:rect l="l" t="t" r="r" b="b"/>
              <a:pathLst>
                <a:path w="438785" h="2606040">
                  <a:moveTo>
                    <a:pt x="438403" y="2606040"/>
                  </a:moveTo>
                  <a:lnTo>
                    <a:pt x="369125" y="2604173"/>
                  </a:lnTo>
                  <a:lnTo>
                    <a:pt x="308952" y="2598978"/>
                  </a:lnTo>
                  <a:lnTo>
                    <a:pt x="261492" y="2591066"/>
                  </a:lnTo>
                  <a:lnTo>
                    <a:pt x="219201" y="2569464"/>
                  </a:lnTo>
                  <a:lnTo>
                    <a:pt x="219201" y="1339595"/>
                  </a:lnTo>
                  <a:lnTo>
                    <a:pt x="208025" y="1328039"/>
                  </a:lnTo>
                  <a:lnTo>
                    <a:pt x="176910" y="1317993"/>
                  </a:lnTo>
                  <a:lnTo>
                    <a:pt x="129451" y="1310081"/>
                  </a:lnTo>
                  <a:lnTo>
                    <a:pt x="69278" y="1304886"/>
                  </a:lnTo>
                  <a:lnTo>
                    <a:pt x="0" y="1303020"/>
                  </a:lnTo>
                  <a:lnTo>
                    <a:pt x="69278" y="1301153"/>
                  </a:lnTo>
                  <a:lnTo>
                    <a:pt x="129451" y="1295958"/>
                  </a:lnTo>
                  <a:lnTo>
                    <a:pt x="176910" y="1288046"/>
                  </a:lnTo>
                  <a:lnTo>
                    <a:pt x="208025" y="1278001"/>
                  </a:lnTo>
                  <a:lnTo>
                    <a:pt x="219201" y="1266443"/>
                  </a:lnTo>
                  <a:lnTo>
                    <a:pt x="219201" y="36575"/>
                  </a:lnTo>
                  <a:lnTo>
                    <a:pt x="230377" y="25018"/>
                  </a:lnTo>
                  <a:lnTo>
                    <a:pt x="261492" y="14973"/>
                  </a:lnTo>
                  <a:lnTo>
                    <a:pt x="308952" y="7061"/>
                  </a:lnTo>
                  <a:lnTo>
                    <a:pt x="369125" y="1866"/>
                  </a:lnTo>
                  <a:lnTo>
                    <a:pt x="438403" y="0"/>
                  </a:lnTo>
                </a:path>
              </a:pathLst>
            </a:custGeom>
            <a:ln w="6349">
              <a:solidFill>
                <a:srgbClr val="0066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7368" y="1905000"/>
              <a:ext cx="3113405" cy="692148"/>
            </a:xfrm>
            <a:custGeom>
              <a:avLst/>
              <a:gdLst/>
              <a:ahLst/>
              <a:cxnLst/>
              <a:rect l="l" t="t" r="r" b="b"/>
              <a:pathLst>
                <a:path w="3113404" h="1333500">
                  <a:moveTo>
                    <a:pt x="0" y="0"/>
                  </a:moveTo>
                  <a:lnTo>
                    <a:pt x="3113023" y="0"/>
                  </a:lnTo>
                  <a:lnTo>
                    <a:pt x="3113023" y="1333500"/>
                  </a:lnTo>
                  <a:lnTo>
                    <a:pt x="0" y="13335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55885" y="1879216"/>
            <a:ext cx="2834005" cy="53373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87900"/>
              </a:lnSpc>
              <a:spcBef>
                <a:spcPts val="360"/>
              </a:spcBef>
            </a:pPr>
            <a:r>
              <a:rPr sz="1800" b="0" spc="-10" dirty="0">
                <a:solidFill>
                  <a:srgbClr val="4D4F52"/>
                </a:solidFill>
                <a:latin typeface="Calibri"/>
                <a:cs typeface="Calibri"/>
              </a:rPr>
              <a:t>Record</a:t>
            </a:r>
            <a:r>
              <a:rPr sz="1800" b="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4D4F52"/>
                </a:solidFill>
                <a:latin typeface="Calibri"/>
                <a:cs typeface="Calibri"/>
              </a:rPr>
              <a:t>management</a:t>
            </a:r>
            <a:r>
              <a:rPr lang="en-US" sz="1800" b="0" spc="-10" dirty="0">
                <a:solidFill>
                  <a:srgbClr val="4D4F52"/>
                </a:solidFill>
              </a:rPr>
              <a:t> is </a:t>
            </a:r>
            <a:r>
              <a:rPr sz="1800" b="0" spc="-10" dirty="0">
                <a:solidFill>
                  <a:srgbClr val="4D4F52"/>
                </a:solidFill>
                <a:latin typeface="Calibri"/>
                <a:cs typeface="Calibri"/>
              </a:rPr>
              <a:t>filled </a:t>
            </a:r>
            <a:r>
              <a:rPr sz="1800" b="0" dirty="0">
                <a:solidFill>
                  <a:srgbClr val="4D4F52"/>
                </a:solidFill>
                <a:latin typeface="Calibri"/>
                <a:cs typeface="Calibri"/>
              </a:rPr>
              <a:t>in</a:t>
            </a:r>
            <a:r>
              <a:rPr sz="1800" b="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800" b="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4D4F52"/>
                </a:solidFill>
                <a:latin typeface="Calibri"/>
                <a:cs typeface="Calibri"/>
              </a:rPr>
              <a:t>Program</a:t>
            </a:r>
            <a:r>
              <a:rPr sz="1800" b="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4D4F52"/>
                </a:solidFill>
                <a:latin typeface="Calibri"/>
                <a:cs typeface="Calibri"/>
              </a:rPr>
              <a:t>Staff</a:t>
            </a:r>
            <a:r>
              <a:rPr sz="1800" b="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4D4F52"/>
                </a:solidFill>
                <a:latin typeface="Calibri"/>
                <a:cs typeface="Calibri"/>
              </a:rPr>
              <a:t>at</a:t>
            </a:r>
            <a:r>
              <a:rPr sz="1800" b="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4D4F52"/>
                </a:solidFill>
                <a:latin typeface="Calibri"/>
                <a:cs typeface="Calibri"/>
              </a:rPr>
              <a:t>Intake</a:t>
            </a:r>
            <a:r>
              <a:rPr lang="en-US" sz="1800" b="0" spc="-10" dirty="0">
                <a:solidFill>
                  <a:srgbClr val="4D4F52"/>
                </a:solidFill>
                <a:latin typeface="Calibri"/>
                <a:cs typeface="Calibri"/>
              </a:rPr>
              <a:t>.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4611" y="4183379"/>
            <a:ext cx="3037205" cy="734695"/>
          </a:xfrm>
          <a:custGeom>
            <a:avLst/>
            <a:gdLst/>
            <a:ahLst/>
            <a:cxnLst/>
            <a:rect l="l" t="t" r="r" b="b"/>
            <a:pathLst>
              <a:path w="3037204" h="734695">
                <a:moveTo>
                  <a:pt x="0" y="0"/>
                </a:moveTo>
                <a:lnTo>
                  <a:pt x="3036824" y="0"/>
                </a:lnTo>
                <a:lnTo>
                  <a:pt x="3036824" y="734441"/>
                </a:lnTo>
                <a:lnTo>
                  <a:pt x="0" y="73444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3142" y="4142957"/>
            <a:ext cx="2830830" cy="6921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-635">
              <a:lnSpc>
                <a:spcPct val="78600"/>
              </a:lnSpc>
              <a:spcBef>
                <a:spcPts val="540"/>
              </a:spcBef>
            </a:pP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These</a:t>
            </a:r>
            <a:r>
              <a:rPr sz="17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sections</a:t>
            </a:r>
            <a:r>
              <a:rPr sz="17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are</a:t>
            </a:r>
            <a:r>
              <a:rPr sz="1700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D4F52"/>
                </a:solidFill>
                <a:latin typeface="Calibri"/>
                <a:cs typeface="Calibri"/>
              </a:rPr>
              <a:t>self-reported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7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1700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client</a:t>
            </a:r>
            <a:r>
              <a:rPr sz="17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during</a:t>
            </a:r>
            <a:r>
              <a:rPr sz="17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4D4F52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4D4F52"/>
                </a:solidFill>
                <a:latin typeface="Calibri"/>
                <a:cs typeface="Calibri"/>
              </a:rPr>
              <a:t>interview</a:t>
            </a:r>
            <a:r>
              <a:rPr lang="en-US" sz="1700" spc="-10" dirty="0">
                <a:solidFill>
                  <a:srgbClr val="4D4F52"/>
                </a:solidFill>
                <a:latin typeface="Calibri"/>
                <a:cs typeface="Calibri"/>
              </a:rPr>
              <a:t>.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3672" y="4340352"/>
            <a:ext cx="3114040" cy="7670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1440" marR="459740" indent="-635">
              <a:lnSpc>
                <a:spcPts val="1900"/>
              </a:lnSpc>
              <a:spcBef>
                <a:spcPts val="180"/>
              </a:spcBef>
            </a:pP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These</a:t>
            </a:r>
            <a:r>
              <a:rPr sz="18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sections</a:t>
            </a:r>
            <a:r>
              <a:rPr sz="18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D4F52"/>
                </a:solidFill>
                <a:latin typeface="Calibri"/>
                <a:cs typeface="Calibri"/>
              </a:rPr>
              <a:t>are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completed</a:t>
            </a:r>
            <a:r>
              <a:rPr sz="1800" spc="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Program</a:t>
            </a:r>
            <a:r>
              <a:rPr sz="1800" spc="-7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Staff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at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follow-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up,</a:t>
            </a:r>
            <a:r>
              <a:rPr sz="1800" spc="434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discharge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2627" y="2202179"/>
            <a:ext cx="3055620" cy="5657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 marR="541655" indent="-635">
              <a:lnSpc>
                <a:spcPct val="80000"/>
              </a:lnSpc>
              <a:spcBef>
                <a:spcPts val="204"/>
              </a:spcBef>
            </a:pPr>
            <a:r>
              <a:rPr sz="1800" b="0" spc="-20" dirty="0">
                <a:solidFill>
                  <a:srgbClr val="4D4F52"/>
                </a:solidFill>
                <a:latin typeface="Calibri"/>
                <a:cs typeface="Calibri"/>
              </a:rPr>
              <a:t>Self-</a:t>
            </a:r>
            <a:r>
              <a:rPr sz="1800" b="0" dirty="0">
                <a:solidFill>
                  <a:srgbClr val="4D4F52"/>
                </a:solidFill>
                <a:latin typeface="Calibri"/>
                <a:cs typeface="Calibri"/>
              </a:rPr>
              <a:t>reported</a:t>
            </a:r>
            <a:r>
              <a:rPr sz="1800" b="0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800" b="0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1800" b="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4D4F52"/>
                </a:solidFill>
                <a:latin typeface="Calibri"/>
                <a:cs typeface="Calibri"/>
              </a:rPr>
              <a:t>client </a:t>
            </a:r>
            <a:r>
              <a:rPr sz="1800" b="0" dirty="0">
                <a:solidFill>
                  <a:srgbClr val="4D4F52"/>
                </a:solidFill>
                <a:latin typeface="Calibri"/>
                <a:cs typeface="Calibri"/>
              </a:rPr>
              <a:t>during</a:t>
            </a:r>
            <a:r>
              <a:rPr sz="1800" b="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1800" b="0" spc="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4D4F52"/>
                </a:solidFill>
                <a:latin typeface="Calibri"/>
                <a:cs typeface="Calibri"/>
              </a:rPr>
              <a:t>interview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205" y="1647444"/>
            <a:ext cx="408305" cy="1831975"/>
          </a:xfrm>
          <a:custGeom>
            <a:avLst/>
            <a:gdLst/>
            <a:ahLst/>
            <a:cxnLst/>
            <a:rect l="l" t="t" r="r" b="b"/>
            <a:pathLst>
              <a:path w="408304" h="1831975">
                <a:moveTo>
                  <a:pt x="407924" y="1831720"/>
                </a:moveTo>
                <a:lnTo>
                  <a:pt x="328536" y="1829041"/>
                </a:lnTo>
                <a:lnTo>
                  <a:pt x="263702" y="1821751"/>
                </a:lnTo>
                <a:lnTo>
                  <a:pt x="219989" y="1810931"/>
                </a:lnTo>
                <a:lnTo>
                  <a:pt x="203962" y="1797684"/>
                </a:lnTo>
                <a:lnTo>
                  <a:pt x="203962" y="949896"/>
                </a:lnTo>
                <a:lnTo>
                  <a:pt x="187934" y="936650"/>
                </a:lnTo>
                <a:lnTo>
                  <a:pt x="144221" y="925829"/>
                </a:lnTo>
                <a:lnTo>
                  <a:pt x="79387" y="918540"/>
                </a:lnTo>
                <a:lnTo>
                  <a:pt x="0" y="915860"/>
                </a:lnTo>
                <a:lnTo>
                  <a:pt x="79387" y="913180"/>
                </a:lnTo>
                <a:lnTo>
                  <a:pt x="144221" y="905890"/>
                </a:lnTo>
                <a:lnTo>
                  <a:pt x="187934" y="895070"/>
                </a:lnTo>
                <a:lnTo>
                  <a:pt x="203962" y="881824"/>
                </a:lnTo>
                <a:lnTo>
                  <a:pt x="203962" y="34035"/>
                </a:lnTo>
                <a:lnTo>
                  <a:pt x="219989" y="20789"/>
                </a:lnTo>
                <a:lnTo>
                  <a:pt x="263702" y="9969"/>
                </a:lnTo>
                <a:lnTo>
                  <a:pt x="328536" y="2679"/>
                </a:lnTo>
                <a:lnTo>
                  <a:pt x="407924" y="0"/>
                </a:lnTo>
              </a:path>
            </a:pathLst>
          </a:custGeom>
          <a:ln w="6350">
            <a:solidFill>
              <a:srgbClr val="006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6159" y="3994405"/>
            <a:ext cx="350520" cy="1478280"/>
          </a:xfrm>
          <a:custGeom>
            <a:avLst/>
            <a:gdLst/>
            <a:ahLst/>
            <a:cxnLst/>
            <a:rect l="l" t="t" r="r" b="b"/>
            <a:pathLst>
              <a:path w="350520" h="1478279">
                <a:moveTo>
                  <a:pt x="350520" y="1478280"/>
                </a:moveTo>
                <a:lnTo>
                  <a:pt x="282295" y="1475981"/>
                </a:lnTo>
                <a:lnTo>
                  <a:pt x="226593" y="1469720"/>
                </a:lnTo>
                <a:lnTo>
                  <a:pt x="189026" y="1460436"/>
                </a:lnTo>
                <a:lnTo>
                  <a:pt x="175260" y="1449070"/>
                </a:lnTo>
                <a:lnTo>
                  <a:pt x="175260" y="768349"/>
                </a:lnTo>
                <a:lnTo>
                  <a:pt x="161493" y="756983"/>
                </a:lnTo>
                <a:lnTo>
                  <a:pt x="123926" y="747699"/>
                </a:lnTo>
                <a:lnTo>
                  <a:pt x="68224" y="741438"/>
                </a:lnTo>
                <a:lnTo>
                  <a:pt x="0" y="739139"/>
                </a:lnTo>
                <a:lnTo>
                  <a:pt x="68224" y="736841"/>
                </a:lnTo>
                <a:lnTo>
                  <a:pt x="123926" y="730580"/>
                </a:lnTo>
                <a:lnTo>
                  <a:pt x="161493" y="721296"/>
                </a:lnTo>
                <a:lnTo>
                  <a:pt x="175260" y="709929"/>
                </a:lnTo>
                <a:lnTo>
                  <a:pt x="175260" y="29209"/>
                </a:lnTo>
                <a:lnTo>
                  <a:pt x="189026" y="17843"/>
                </a:lnTo>
                <a:lnTo>
                  <a:pt x="226593" y="8559"/>
                </a:lnTo>
                <a:lnTo>
                  <a:pt x="282295" y="2298"/>
                </a:lnTo>
                <a:lnTo>
                  <a:pt x="350520" y="0"/>
                </a:lnTo>
              </a:path>
            </a:pathLst>
          </a:custGeom>
          <a:ln w="6350">
            <a:solidFill>
              <a:srgbClr val="0066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96682"/>
              </p:ext>
            </p:extLst>
          </p:nvPr>
        </p:nvGraphicFramePr>
        <p:xfrm>
          <a:off x="3933032" y="1106980"/>
          <a:ext cx="4378960" cy="44049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8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657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20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006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91440" marR="641985" indent="-6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5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2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lang="en-US"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and Physical Health Problems and Treatment/Recovery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sz="20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Connectedness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5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2000" spc="-2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Program</a:t>
                      </a:r>
                      <a:r>
                        <a:rPr sz="2000" spc="-5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2000" spc="-3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3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2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1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Follow-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2000" spc="-2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93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5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20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Discharge</a:t>
                      </a:r>
                      <a:r>
                        <a:rPr sz="2000" spc="-9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2000" spc="-5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2000" spc="-2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2000" spc="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Received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452627" y="3361944"/>
            <a:ext cx="3195955" cy="6324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805" marR="130810">
              <a:lnSpc>
                <a:spcPts val="1800"/>
              </a:lnSpc>
              <a:spcBef>
                <a:spcPts val="195"/>
              </a:spcBef>
            </a:pP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Section</a:t>
            </a:r>
            <a:r>
              <a:rPr sz="17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H</a:t>
            </a:r>
            <a:r>
              <a:rPr sz="1700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is</a:t>
            </a:r>
            <a:r>
              <a:rPr sz="17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not</a:t>
            </a:r>
            <a:r>
              <a:rPr sz="17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4D4F52"/>
                </a:solidFill>
                <a:latin typeface="Calibri"/>
                <a:cs typeface="Calibri"/>
              </a:rPr>
              <a:t>required</a:t>
            </a:r>
            <a:r>
              <a:rPr sz="17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D4F52"/>
                </a:solidFill>
                <a:latin typeface="Calibri"/>
                <a:cs typeface="Calibri"/>
              </a:rPr>
              <a:t>for</a:t>
            </a:r>
            <a:r>
              <a:rPr sz="17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4D4F52"/>
                </a:solidFill>
                <a:latin typeface="Calibri"/>
                <a:cs typeface="Calibri"/>
              </a:rPr>
              <a:t>this </a:t>
            </a:r>
            <a:r>
              <a:rPr sz="1700" spc="-25" dirty="0">
                <a:solidFill>
                  <a:srgbClr val="4D4F52"/>
                </a:solidFill>
                <a:latin typeface="Calibri"/>
                <a:cs typeface="Calibri"/>
              </a:rPr>
              <a:t>grant</a:t>
            </a:r>
            <a:r>
              <a:rPr sz="1700" spc="-7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–</a:t>
            </a:r>
            <a:r>
              <a:rPr sz="1700" spc="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skip</a:t>
            </a:r>
            <a:r>
              <a:rPr sz="17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this</a:t>
            </a:r>
            <a:r>
              <a:rPr sz="17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part</a:t>
            </a:r>
            <a:r>
              <a:rPr sz="17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of</a:t>
            </a:r>
            <a:r>
              <a:rPr sz="1700" spc="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4D4F52"/>
                </a:solidFill>
                <a:latin typeface="Calibri"/>
                <a:cs typeface="Calibri"/>
              </a:rPr>
              <a:t>the </a:t>
            </a:r>
            <a:r>
              <a:rPr sz="1700" spc="-10" dirty="0">
                <a:solidFill>
                  <a:srgbClr val="4D4F52"/>
                </a:solidFill>
                <a:latin typeface="Calibri"/>
                <a:cs typeface="Calibri"/>
              </a:rPr>
              <a:t>survey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GPRA</a:t>
            </a:r>
            <a:r>
              <a:rPr spc="-190" dirty="0"/>
              <a:t> </a:t>
            </a:r>
            <a:r>
              <a:rPr dirty="0"/>
              <a:t>Survey</a:t>
            </a:r>
            <a:r>
              <a:rPr spc="-200" dirty="0"/>
              <a:t> </a:t>
            </a:r>
            <a:r>
              <a:rPr spc="-10" dirty="0"/>
              <a:t>Sections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17974"/>
              </p:ext>
            </p:extLst>
          </p:nvPr>
        </p:nvGraphicFramePr>
        <p:xfrm>
          <a:off x="504135" y="1816276"/>
          <a:ext cx="8229600" cy="4140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00669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Intake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00669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Follow-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00669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Discharge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006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7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77190" algn="l"/>
                          <a:tab pos="378460" algn="l"/>
                        </a:tabLst>
                      </a:pP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Record</a:t>
                      </a:r>
                      <a:r>
                        <a:rPr sz="1800" spc="-5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Management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77190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77190" algn="l"/>
                          <a:tab pos="377825" algn="l"/>
                        </a:tabLst>
                      </a:pPr>
                      <a:r>
                        <a:rPr lang="en-US"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Demographics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77190" indent="-287020">
                        <a:lnSpc>
                          <a:spcPct val="1000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77190" algn="l"/>
                          <a:tab pos="377825" algn="l"/>
                        </a:tabLst>
                      </a:pPr>
                      <a:r>
                        <a:rPr lang="en-US"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377190" indent="-287020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377190" algn="l"/>
                          <a:tab pos="377825" algn="l"/>
                        </a:tabLst>
                      </a:pPr>
                      <a:r>
                        <a:rPr lang="en-US"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Military Service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77190" indent="-287020">
                        <a:lnSpc>
                          <a:spcPct val="100000"/>
                        </a:lnSpc>
                        <a:spcBef>
                          <a:spcPts val="114"/>
                        </a:spcBef>
                        <a:buFont typeface="Arial"/>
                        <a:buChar char="•"/>
                        <a:tabLst>
                          <a:tab pos="377190" algn="l"/>
                          <a:tab pos="377825" algn="l"/>
                        </a:tabLst>
                      </a:pPr>
                      <a:r>
                        <a:rPr lang="en-US"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Travel Time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2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Substance Use and Planned Services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 cap="flat" cmpd="sng" algn="ctr">
                      <a:solidFill>
                        <a:srgbClr val="4D4F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C –Living</a:t>
                      </a:r>
                      <a:r>
                        <a:rPr sz="1800" spc="-2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Condition</a:t>
                      </a:r>
                      <a:r>
                        <a:rPr lang="en-US"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marL="91440" marR="752475" indent="-6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6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3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Education,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Employment,</a:t>
                      </a:r>
                      <a:r>
                        <a:rPr lang="en-US"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and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Income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Overview</a:t>
            </a:r>
            <a:endParaRPr sz="4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5067" y="1693620"/>
            <a:ext cx="7405933" cy="32137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900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800" dirty="0">
                <a:latin typeface="Calibri"/>
                <a:cs typeface="Calibri"/>
              </a:rPr>
              <a:t>Overview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GPRA</a:t>
            </a:r>
            <a:endParaRPr sz="2800" dirty="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805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800" spc="-10" dirty="0">
                <a:latin typeface="Calibri"/>
                <a:cs typeface="Calibri"/>
              </a:rPr>
              <a:t>Resources</a:t>
            </a:r>
            <a:endParaRPr sz="2800" dirty="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795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800" dirty="0">
                <a:latin typeface="Calibri"/>
                <a:cs typeface="Calibri"/>
              </a:rPr>
              <a:t>Submission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endParaRPr lang="en-US" sz="2800" spc="-10" dirty="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795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lang="en-US" sz="2800" spc="-10" dirty="0">
                <a:latin typeface="Calibri"/>
                <a:cs typeface="Calibri"/>
              </a:rPr>
              <a:t>REDCap Demonstration</a:t>
            </a:r>
            <a:endParaRPr sz="2800" dirty="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800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800" dirty="0">
                <a:latin typeface="Calibri"/>
                <a:cs typeface="Calibri"/>
              </a:rPr>
              <a:t>GPRA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Frequently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Asked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Questions</a:t>
            </a:r>
            <a:endParaRPr sz="2800" dirty="0">
              <a:latin typeface="Calibri"/>
              <a:cs typeface="Calibri"/>
            </a:endParaRPr>
          </a:p>
          <a:p>
            <a:pPr marL="583565" indent="-570865">
              <a:lnSpc>
                <a:spcPct val="100000"/>
              </a:lnSpc>
              <a:spcBef>
                <a:spcPts val="805"/>
              </a:spcBef>
              <a:buAutoNum type="romanUcPeriod"/>
              <a:tabLst>
                <a:tab pos="583565" algn="l"/>
                <a:tab pos="584200" algn="l"/>
              </a:tabLst>
            </a:pPr>
            <a:r>
              <a:rPr sz="2800" dirty="0">
                <a:latin typeface="Calibri"/>
                <a:cs typeface="Calibri"/>
              </a:rPr>
              <a:t>Q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GPRA</a:t>
            </a:r>
            <a:r>
              <a:rPr spc="-170" dirty="0"/>
              <a:t> </a:t>
            </a:r>
            <a:r>
              <a:rPr dirty="0"/>
              <a:t>Survey</a:t>
            </a:r>
            <a:r>
              <a:rPr spc="-175" dirty="0"/>
              <a:t> </a:t>
            </a:r>
            <a:r>
              <a:rPr dirty="0"/>
              <a:t>Sections</a:t>
            </a:r>
            <a:r>
              <a:rPr spc="-160" dirty="0"/>
              <a:t> </a:t>
            </a:r>
            <a:r>
              <a:rPr spc="-10" dirty="0"/>
              <a:t>(cont’d)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355572"/>
              </p:ext>
            </p:extLst>
          </p:nvPr>
        </p:nvGraphicFramePr>
        <p:xfrm>
          <a:off x="587375" y="1870075"/>
          <a:ext cx="8229600" cy="3399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1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00669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Intake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00669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Follow-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00669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Discharge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0066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2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marL="91440" marR="8477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4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2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Mental</a:t>
                      </a:r>
                      <a:r>
                        <a:rPr lang="en-US"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and Physical Health Problems and Treatment/Recovery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G –</a:t>
                      </a:r>
                      <a:r>
                        <a:rPr sz="1800" spc="-2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Social</a:t>
                      </a:r>
                      <a:r>
                        <a:rPr sz="18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Connectedness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H –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Program</a:t>
                      </a:r>
                      <a:r>
                        <a:rPr sz="18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8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j-lt"/>
                          <a:cs typeface="Times New Roman"/>
                        </a:rPr>
                        <a:t>N/A</a:t>
                      </a:r>
                      <a:endParaRPr sz="18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j-lt"/>
                          <a:cs typeface="Times New Roman"/>
                        </a:rPr>
                        <a:t>N/A</a:t>
                      </a:r>
                      <a:endParaRPr sz="18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+mj-lt"/>
                          <a:cs typeface="Times New Roman"/>
                        </a:rPr>
                        <a:t>N/A</a:t>
                      </a:r>
                      <a:endParaRPr sz="18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2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2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Follow-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4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Status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65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J</a:t>
                      </a:r>
                      <a:r>
                        <a:rPr sz="18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Discharge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Status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Section</a:t>
                      </a:r>
                      <a:r>
                        <a:rPr sz="1800" spc="-4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K –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r>
                        <a:rPr sz="1800" spc="-3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4D4F52"/>
                          </a:solidFill>
                          <a:latin typeface="Calibri"/>
                          <a:cs typeface="Calibri"/>
                        </a:rPr>
                        <a:t>Received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4D4F52"/>
                      </a:solidFill>
                      <a:prstDash val="solid"/>
                    </a:lnL>
                    <a:lnR w="12700">
                      <a:solidFill>
                        <a:srgbClr val="4D4F52"/>
                      </a:solidFill>
                      <a:prstDash val="solid"/>
                    </a:lnR>
                    <a:lnT w="12700">
                      <a:solidFill>
                        <a:srgbClr val="4D4F52"/>
                      </a:solidFill>
                      <a:prstDash val="solid"/>
                    </a:lnT>
                    <a:lnB w="12700">
                      <a:solidFill>
                        <a:srgbClr val="4D4F52"/>
                      </a:solidFill>
                      <a:prstDash val="solid"/>
                    </a:lnB>
                    <a:solidFill>
                      <a:srgbClr val="2E9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33" y="2974975"/>
            <a:ext cx="4081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GPRA</a:t>
            </a:r>
            <a:r>
              <a:rPr sz="4400" spc="-120" dirty="0"/>
              <a:t> </a:t>
            </a:r>
            <a:r>
              <a:rPr sz="4400" spc="-10" dirty="0"/>
              <a:t>Submission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120"/>
              </a:lnSpc>
            </a:pPr>
            <a:r>
              <a:rPr dirty="0"/>
              <a:t>2</a:t>
            </a:r>
          </a:p>
          <a:p>
            <a:pPr marL="116205">
              <a:lnSpc>
                <a:spcPts val="1320"/>
              </a:lnSpc>
            </a:pP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924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</a:t>
            </a:r>
            <a:r>
              <a:rPr sz="3200" spc="-50" dirty="0"/>
              <a:t> </a:t>
            </a:r>
            <a:r>
              <a:rPr sz="3200" dirty="0"/>
              <a:t>is</a:t>
            </a:r>
            <a:r>
              <a:rPr sz="3200" spc="-25" dirty="0"/>
              <a:t> </a:t>
            </a:r>
            <a:r>
              <a:rPr sz="3200" spc="-10" dirty="0"/>
              <a:t>REDCap?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120"/>
              </a:lnSpc>
            </a:pPr>
            <a:r>
              <a:rPr dirty="0"/>
              <a:t>2</a:t>
            </a:r>
          </a:p>
          <a:p>
            <a:pPr marL="116205">
              <a:lnSpc>
                <a:spcPts val="1320"/>
              </a:lnSpc>
            </a:pPr>
            <a:r>
              <a:rPr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5326" y="1723136"/>
            <a:ext cx="7631430" cy="3683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Research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Electronic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Capture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(REDCap)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web-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application </a:t>
            </a:r>
            <a:r>
              <a:rPr sz="2000" dirty="0">
                <a:latin typeface="Calibri"/>
                <a:cs typeface="Calibri"/>
              </a:rPr>
              <a:t>developed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Vanderbilt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University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capture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clinical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research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create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databases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projects.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REDCap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HIPAA-</a:t>
            </a:r>
            <a:r>
              <a:rPr sz="2000" dirty="0">
                <a:latin typeface="Calibri"/>
                <a:cs typeface="Calibri"/>
              </a:rPr>
              <a:t>compliant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works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browser.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299085" marR="7874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REDCap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system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allows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Aurrera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Group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upload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directly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SAMHSA’s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SPARS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portal,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avoiding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manual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entry.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9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portal,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need: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reliable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internet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connection;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desktop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laptop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tablet.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924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95" dirty="0"/>
              <a:t> </a:t>
            </a:r>
            <a:r>
              <a:rPr sz="3200" dirty="0"/>
              <a:t>Submission</a:t>
            </a:r>
            <a:r>
              <a:rPr sz="3200" spc="-120" dirty="0"/>
              <a:t> </a:t>
            </a:r>
            <a:r>
              <a:rPr sz="3200" spc="-10" dirty="0"/>
              <a:t>Process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337300" y="2773692"/>
            <a:ext cx="55244" cy="12700"/>
          </a:xfrm>
          <a:custGeom>
            <a:avLst/>
            <a:gdLst/>
            <a:ahLst/>
            <a:cxnLst/>
            <a:rect l="l" t="t" r="r" b="b"/>
            <a:pathLst>
              <a:path w="55245" h="12700">
                <a:moveTo>
                  <a:pt x="54863" y="0"/>
                </a:moveTo>
                <a:lnTo>
                  <a:pt x="0" y="0"/>
                </a:lnTo>
                <a:lnTo>
                  <a:pt x="0" y="12179"/>
                </a:lnTo>
                <a:lnTo>
                  <a:pt x="54863" y="12179"/>
                </a:lnTo>
                <a:lnTo>
                  <a:pt x="54863" y="0"/>
                </a:lnTo>
                <a:close/>
              </a:path>
            </a:pathLst>
          </a:custGeom>
          <a:solidFill>
            <a:srgbClr val="202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902" y="1624076"/>
            <a:ext cx="7687309" cy="3019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There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are two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links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use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entering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data: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354965" marR="451484" indent="-342265">
              <a:lnSpc>
                <a:spcPct val="107000"/>
              </a:lnSpc>
              <a:spcBef>
                <a:spcPts val="172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b="1" dirty="0">
                <a:solidFill>
                  <a:srgbClr val="202020"/>
                </a:solidFill>
                <a:latin typeface="Calibri"/>
                <a:cs typeface="Calibri"/>
              </a:rPr>
              <a:t>INTAKES:</a:t>
            </a:r>
            <a:r>
              <a:rPr sz="2000" b="1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Use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https://redcap.link/CollectGPRAData</a:t>
            </a:r>
            <a:r>
              <a:rPr sz="2000" spc="-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begin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new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client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intake.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02020"/>
              </a:buClr>
              <a:buFont typeface="Symbol"/>
              <a:buChar char=""/>
            </a:pPr>
            <a:endParaRPr sz="20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7000"/>
              </a:lnSpc>
              <a:spcBef>
                <a:spcPts val="172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202020"/>
                </a:solidFill>
                <a:latin typeface="Calibri"/>
                <a:cs typeface="Calibri"/>
              </a:rPr>
              <a:t>DISCHARGE/FOLLOW-</a:t>
            </a:r>
            <a:r>
              <a:rPr sz="2000" b="1" dirty="0">
                <a:solidFill>
                  <a:srgbClr val="202020"/>
                </a:solidFill>
                <a:latin typeface="Calibri"/>
                <a:cs typeface="Calibri"/>
              </a:rPr>
              <a:t>UP:</a:t>
            </a:r>
            <a:r>
              <a:rPr sz="2000" b="1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Use</a:t>
            </a:r>
            <a:r>
              <a:rPr sz="2000" spc="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your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site-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specific</a:t>
            </a:r>
            <a:r>
              <a:rPr sz="2000" spc="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report</a:t>
            </a:r>
            <a:r>
              <a:rPr sz="2000" spc="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link</a:t>
            </a:r>
            <a:r>
              <a:rPr sz="2000" spc="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at</a:t>
            </a:r>
            <a:r>
              <a:rPr sz="2000" spc="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end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GPRA</a:t>
            </a:r>
            <a:r>
              <a:rPr sz="20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handbook</a:t>
            </a:r>
            <a:r>
              <a:rPr sz="2000" spc="-4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access</a:t>
            </a:r>
            <a:r>
              <a:rPr sz="2000" spc="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link to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discharges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follow-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ups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for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completed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client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intakes.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120"/>
              </a:lnSpc>
            </a:pPr>
            <a:r>
              <a:rPr dirty="0"/>
              <a:t>2</a:t>
            </a:r>
          </a:p>
          <a:p>
            <a:pPr marL="116205">
              <a:lnSpc>
                <a:spcPts val="1320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33" y="2974975"/>
            <a:ext cx="40474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GPRA</a:t>
            </a:r>
            <a:r>
              <a:rPr sz="4400" spc="-120" dirty="0"/>
              <a:t> </a:t>
            </a:r>
            <a:r>
              <a:rPr sz="4400" dirty="0"/>
              <a:t>Intake</a:t>
            </a:r>
            <a:r>
              <a:rPr sz="4400" spc="-50" dirty="0"/>
              <a:t> </a:t>
            </a:r>
            <a:r>
              <a:rPr sz="4400" spc="-20" dirty="0"/>
              <a:t>Tool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8642425" y="6615900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924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90" dirty="0"/>
              <a:t> </a:t>
            </a:r>
            <a:r>
              <a:rPr sz="3200" spc="-10" dirty="0"/>
              <a:t>Intake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73534" y="5589123"/>
            <a:ext cx="67900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start</a:t>
            </a:r>
            <a:r>
              <a:rPr sz="2000" spc="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new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intake, go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to: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https://redcap.link/CollectGPRAData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0149" y="657780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0149" y="6768302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2F0DF-A85D-9B05-C0EC-82C7C9DD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341429"/>
            <a:ext cx="5887156" cy="42476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End</a:t>
            </a:r>
            <a:r>
              <a:rPr sz="2800" spc="-65" dirty="0"/>
              <a:t> </a:t>
            </a:r>
            <a:r>
              <a:rPr sz="2800" dirty="0"/>
              <a:t>of</a:t>
            </a:r>
            <a:r>
              <a:rPr sz="2800" spc="-55" dirty="0"/>
              <a:t> </a:t>
            </a:r>
            <a:r>
              <a:rPr sz="2800" dirty="0"/>
              <a:t>the</a:t>
            </a:r>
            <a:r>
              <a:rPr sz="2800" spc="-55" dirty="0"/>
              <a:t> </a:t>
            </a:r>
            <a:r>
              <a:rPr sz="2800" spc="-10" dirty="0"/>
              <a:t>Survey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464046" y="2065782"/>
            <a:ext cx="2307590" cy="1138555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88265" marR="15494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survey </a:t>
            </a:r>
            <a:r>
              <a:rPr sz="1800" dirty="0">
                <a:latin typeface="Calibri"/>
                <a:cs typeface="Calibri"/>
              </a:rPr>
              <a:t>shows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few </a:t>
            </a:r>
            <a:r>
              <a:rPr sz="1800" spc="-10" dirty="0">
                <a:latin typeface="Calibri"/>
                <a:cs typeface="Calibri"/>
              </a:rPr>
              <a:t>reminders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staff </a:t>
            </a:r>
            <a:r>
              <a:rPr sz="1800" spc="-10" dirty="0">
                <a:latin typeface="Calibri"/>
                <a:cs typeface="Calibri"/>
              </a:rPr>
              <a:t>member.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7179" y="1600200"/>
            <a:ext cx="5998845" cy="3862070"/>
            <a:chOff x="297179" y="1600200"/>
            <a:chExt cx="5998845" cy="38620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79" y="1600200"/>
              <a:ext cx="5998463" cy="38618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67962" y="4648961"/>
              <a:ext cx="1066800" cy="381000"/>
            </a:xfrm>
            <a:custGeom>
              <a:avLst/>
              <a:gdLst/>
              <a:ahLst/>
              <a:cxnLst/>
              <a:rect l="l" t="t" r="r" b="b"/>
              <a:pathLst>
                <a:path w="1066800" h="381000">
                  <a:moveTo>
                    <a:pt x="0" y="190500"/>
                  </a:moveTo>
                  <a:lnTo>
                    <a:pt x="16290" y="143595"/>
                  </a:lnTo>
                  <a:lnTo>
                    <a:pt x="62496" y="100946"/>
                  </a:lnTo>
                  <a:lnTo>
                    <a:pt x="95567" y="81664"/>
                  </a:lnTo>
                  <a:lnTo>
                    <a:pt x="134617" y="63982"/>
                  </a:lnTo>
                  <a:lnTo>
                    <a:pt x="179147" y="48079"/>
                  </a:lnTo>
                  <a:lnTo>
                    <a:pt x="228656" y="34132"/>
                  </a:lnTo>
                  <a:lnTo>
                    <a:pt x="282645" y="22320"/>
                  </a:lnTo>
                  <a:lnTo>
                    <a:pt x="340614" y="12823"/>
                  </a:lnTo>
                  <a:lnTo>
                    <a:pt x="402062" y="5818"/>
                  </a:lnTo>
                  <a:lnTo>
                    <a:pt x="466491" y="1484"/>
                  </a:lnTo>
                  <a:lnTo>
                    <a:pt x="533400" y="0"/>
                  </a:lnTo>
                  <a:lnTo>
                    <a:pt x="600308" y="1484"/>
                  </a:lnTo>
                  <a:lnTo>
                    <a:pt x="664737" y="5818"/>
                  </a:lnTo>
                  <a:lnTo>
                    <a:pt x="726185" y="12823"/>
                  </a:lnTo>
                  <a:lnTo>
                    <a:pt x="784154" y="22320"/>
                  </a:lnTo>
                  <a:lnTo>
                    <a:pt x="838143" y="34132"/>
                  </a:lnTo>
                  <a:lnTo>
                    <a:pt x="887652" y="48079"/>
                  </a:lnTo>
                  <a:lnTo>
                    <a:pt x="932182" y="63982"/>
                  </a:lnTo>
                  <a:lnTo>
                    <a:pt x="971232" y="81664"/>
                  </a:lnTo>
                  <a:lnTo>
                    <a:pt x="1004303" y="100946"/>
                  </a:lnTo>
                  <a:lnTo>
                    <a:pt x="1050509" y="143595"/>
                  </a:lnTo>
                  <a:lnTo>
                    <a:pt x="1066800" y="190500"/>
                  </a:lnTo>
                  <a:lnTo>
                    <a:pt x="1062644" y="214395"/>
                  </a:lnTo>
                  <a:lnTo>
                    <a:pt x="1030896" y="259350"/>
                  </a:lnTo>
                  <a:lnTo>
                    <a:pt x="971232" y="299335"/>
                  </a:lnTo>
                  <a:lnTo>
                    <a:pt x="932182" y="317017"/>
                  </a:lnTo>
                  <a:lnTo>
                    <a:pt x="887652" y="332920"/>
                  </a:lnTo>
                  <a:lnTo>
                    <a:pt x="838143" y="346867"/>
                  </a:lnTo>
                  <a:lnTo>
                    <a:pt x="784154" y="358679"/>
                  </a:lnTo>
                  <a:lnTo>
                    <a:pt x="726185" y="368176"/>
                  </a:lnTo>
                  <a:lnTo>
                    <a:pt x="664737" y="375181"/>
                  </a:lnTo>
                  <a:lnTo>
                    <a:pt x="600308" y="379515"/>
                  </a:lnTo>
                  <a:lnTo>
                    <a:pt x="533400" y="381000"/>
                  </a:lnTo>
                  <a:lnTo>
                    <a:pt x="466491" y="379515"/>
                  </a:lnTo>
                  <a:lnTo>
                    <a:pt x="402062" y="375181"/>
                  </a:lnTo>
                  <a:lnTo>
                    <a:pt x="340614" y="368176"/>
                  </a:lnTo>
                  <a:lnTo>
                    <a:pt x="282645" y="358679"/>
                  </a:lnTo>
                  <a:lnTo>
                    <a:pt x="228656" y="346867"/>
                  </a:lnTo>
                  <a:lnTo>
                    <a:pt x="179147" y="332920"/>
                  </a:lnTo>
                  <a:lnTo>
                    <a:pt x="134617" y="317017"/>
                  </a:lnTo>
                  <a:lnTo>
                    <a:pt x="95567" y="299335"/>
                  </a:lnTo>
                  <a:lnTo>
                    <a:pt x="62496" y="280053"/>
                  </a:lnTo>
                  <a:lnTo>
                    <a:pt x="16290" y="237404"/>
                  </a:lnTo>
                  <a:lnTo>
                    <a:pt x="0" y="1905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97573" y="3655314"/>
            <a:ext cx="2308860" cy="585470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8900" marR="268605">
              <a:lnSpc>
                <a:spcPct val="100000"/>
              </a:lnSpc>
              <a:spcBef>
                <a:spcPts val="110"/>
              </a:spcBef>
            </a:pPr>
            <a:r>
              <a:rPr sz="1800" spc="-9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submit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survey, </a:t>
            </a: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“Submit.”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End</a:t>
            </a:r>
            <a:r>
              <a:rPr sz="2800" spc="-65" dirty="0"/>
              <a:t> </a:t>
            </a:r>
            <a:r>
              <a:rPr sz="2800" dirty="0"/>
              <a:t>of</a:t>
            </a:r>
            <a:r>
              <a:rPr sz="2800" spc="-55" dirty="0"/>
              <a:t> </a:t>
            </a:r>
            <a:r>
              <a:rPr sz="2800" dirty="0"/>
              <a:t>the</a:t>
            </a:r>
            <a:r>
              <a:rPr sz="2800" spc="-55" dirty="0"/>
              <a:t> </a:t>
            </a:r>
            <a:r>
              <a:rPr sz="2800" spc="-10" dirty="0"/>
              <a:t>Survey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432041" y="2134361"/>
            <a:ext cx="2307590" cy="2255105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88265" marR="127635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download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answers </a:t>
            </a:r>
            <a:r>
              <a:rPr sz="1800" spc="-10" dirty="0">
                <a:latin typeface="Calibri"/>
                <a:cs typeface="Calibri"/>
              </a:rPr>
              <a:t>provided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during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survey.</a:t>
            </a:r>
            <a:r>
              <a:rPr sz="1800" spc="-65" dirty="0">
                <a:latin typeface="Calibri"/>
                <a:cs typeface="Calibri"/>
              </a:rPr>
              <a:t> </a:t>
            </a:r>
            <a:endParaRPr lang="en-US" sz="1800" spc="-65" dirty="0">
              <a:latin typeface="Calibri"/>
              <a:cs typeface="Calibri"/>
            </a:endParaRPr>
          </a:p>
          <a:p>
            <a:pPr marL="88265" marR="127635">
              <a:lnSpc>
                <a:spcPct val="100000"/>
              </a:lnSpc>
              <a:spcBef>
                <a:spcPts val="105"/>
              </a:spcBef>
            </a:pPr>
            <a:endParaRPr lang="en-US" b="1" spc="-65" dirty="0">
              <a:latin typeface="Calibri"/>
              <a:cs typeface="Calibri"/>
            </a:endParaRPr>
          </a:p>
          <a:p>
            <a:pPr marL="88265" marR="127635">
              <a:lnSpc>
                <a:spcPct val="100000"/>
              </a:lnSpc>
              <a:spcBef>
                <a:spcPts val="105"/>
              </a:spcBef>
            </a:pPr>
            <a:r>
              <a:rPr sz="1800" b="1" spc="-10" dirty="0">
                <a:latin typeface="Calibri"/>
                <a:cs typeface="Calibri"/>
              </a:rPr>
              <a:t>Please </a:t>
            </a:r>
            <a:r>
              <a:rPr sz="1800" b="1" dirty="0">
                <a:latin typeface="Calibri"/>
                <a:cs typeface="Calibri"/>
              </a:rPr>
              <a:t>download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PDF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keep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your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records.</a:t>
            </a:r>
            <a:endParaRPr sz="1800" b="1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5384" y="1513332"/>
            <a:ext cx="5943600" cy="4624070"/>
            <a:chOff x="405384" y="1513332"/>
            <a:chExt cx="5943600" cy="4624070"/>
          </a:xfrm>
        </p:grpSpPr>
        <p:sp>
          <p:nvSpPr>
            <p:cNvPr id="5" name="object 5"/>
            <p:cNvSpPr/>
            <p:nvPr/>
          </p:nvSpPr>
          <p:spPr>
            <a:xfrm>
              <a:off x="3882389" y="4572761"/>
              <a:ext cx="1066800" cy="381000"/>
            </a:xfrm>
            <a:custGeom>
              <a:avLst/>
              <a:gdLst/>
              <a:ahLst/>
              <a:cxnLst/>
              <a:rect l="l" t="t" r="r" b="b"/>
              <a:pathLst>
                <a:path w="1066800" h="381000">
                  <a:moveTo>
                    <a:pt x="0" y="190500"/>
                  </a:moveTo>
                  <a:lnTo>
                    <a:pt x="16290" y="143595"/>
                  </a:lnTo>
                  <a:lnTo>
                    <a:pt x="62496" y="100946"/>
                  </a:lnTo>
                  <a:lnTo>
                    <a:pt x="95567" y="81664"/>
                  </a:lnTo>
                  <a:lnTo>
                    <a:pt x="134617" y="63982"/>
                  </a:lnTo>
                  <a:lnTo>
                    <a:pt x="179147" y="48079"/>
                  </a:lnTo>
                  <a:lnTo>
                    <a:pt x="228656" y="34132"/>
                  </a:lnTo>
                  <a:lnTo>
                    <a:pt x="282645" y="22320"/>
                  </a:lnTo>
                  <a:lnTo>
                    <a:pt x="340614" y="12823"/>
                  </a:lnTo>
                  <a:lnTo>
                    <a:pt x="402062" y="5818"/>
                  </a:lnTo>
                  <a:lnTo>
                    <a:pt x="466491" y="1484"/>
                  </a:lnTo>
                  <a:lnTo>
                    <a:pt x="533400" y="0"/>
                  </a:lnTo>
                  <a:lnTo>
                    <a:pt x="600308" y="1484"/>
                  </a:lnTo>
                  <a:lnTo>
                    <a:pt x="664737" y="5818"/>
                  </a:lnTo>
                  <a:lnTo>
                    <a:pt x="726185" y="12823"/>
                  </a:lnTo>
                  <a:lnTo>
                    <a:pt x="784154" y="22320"/>
                  </a:lnTo>
                  <a:lnTo>
                    <a:pt x="838143" y="34132"/>
                  </a:lnTo>
                  <a:lnTo>
                    <a:pt x="887652" y="48079"/>
                  </a:lnTo>
                  <a:lnTo>
                    <a:pt x="932182" y="63982"/>
                  </a:lnTo>
                  <a:lnTo>
                    <a:pt x="971232" y="81664"/>
                  </a:lnTo>
                  <a:lnTo>
                    <a:pt x="1004303" y="100946"/>
                  </a:lnTo>
                  <a:lnTo>
                    <a:pt x="1050509" y="143595"/>
                  </a:lnTo>
                  <a:lnTo>
                    <a:pt x="1066800" y="190500"/>
                  </a:lnTo>
                  <a:lnTo>
                    <a:pt x="1062644" y="214395"/>
                  </a:lnTo>
                  <a:lnTo>
                    <a:pt x="1030896" y="259350"/>
                  </a:lnTo>
                  <a:lnTo>
                    <a:pt x="971232" y="299335"/>
                  </a:lnTo>
                  <a:lnTo>
                    <a:pt x="932182" y="317017"/>
                  </a:lnTo>
                  <a:lnTo>
                    <a:pt x="887652" y="332920"/>
                  </a:lnTo>
                  <a:lnTo>
                    <a:pt x="838143" y="346867"/>
                  </a:lnTo>
                  <a:lnTo>
                    <a:pt x="784154" y="358679"/>
                  </a:lnTo>
                  <a:lnTo>
                    <a:pt x="726185" y="368176"/>
                  </a:lnTo>
                  <a:lnTo>
                    <a:pt x="664737" y="375181"/>
                  </a:lnTo>
                  <a:lnTo>
                    <a:pt x="600308" y="379515"/>
                  </a:lnTo>
                  <a:lnTo>
                    <a:pt x="533400" y="381000"/>
                  </a:lnTo>
                  <a:lnTo>
                    <a:pt x="466491" y="379515"/>
                  </a:lnTo>
                  <a:lnTo>
                    <a:pt x="402062" y="375181"/>
                  </a:lnTo>
                  <a:lnTo>
                    <a:pt x="340614" y="368176"/>
                  </a:lnTo>
                  <a:lnTo>
                    <a:pt x="282645" y="358679"/>
                  </a:lnTo>
                  <a:lnTo>
                    <a:pt x="228656" y="346867"/>
                  </a:lnTo>
                  <a:lnTo>
                    <a:pt x="179147" y="332920"/>
                  </a:lnTo>
                  <a:lnTo>
                    <a:pt x="134617" y="317017"/>
                  </a:lnTo>
                  <a:lnTo>
                    <a:pt x="95567" y="299335"/>
                  </a:lnTo>
                  <a:lnTo>
                    <a:pt x="62496" y="280053"/>
                  </a:lnTo>
                  <a:lnTo>
                    <a:pt x="16290" y="237404"/>
                  </a:lnTo>
                  <a:lnTo>
                    <a:pt x="0" y="1905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9622" y="1701545"/>
              <a:ext cx="1043940" cy="452755"/>
            </a:xfrm>
            <a:custGeom>
              <a:avLst/>
              <a:gdLst/>
              <a:ahLst/>
              <a:cxnLst/>
              <a:rect l="l" t="t" r="r" b="b"/>
              <a:pathLst>
                <a:path w="1043939" h="452755">
                  <a:moveTo>
                    <a:pt x="0" y="226313"/>
                  </a:moveTo>
                  <a:lnTo>
                    <a:pt x="15941" y="170588"/>
                  </a:lnTo>
                  <a:lnTo>
                    <a:pt x="61156" y="119921"/>
                  </a:lnTo>
                  <a:lnTo>
                    <a:pt x="93519" y="97014"/>
                  </a:lnTo>
                  <a:lnTo>
                    <a:pt x="131732" y="76008"/>
                  </a:lnTo>
                  <a:lnTo>
                    <a:pt x="175308" y="57115"/>
                  </a:lnTo>
                  <a:lnTo>
                    <a:pt x="223756" y="40546"/>
                  </a:lnTo>
                  <a:lnTo>
                    <a:pt x="276588" y="26515"/>
                  </a:lnTo>
                  <a:lnTo>
                    <a:pt x="333315" y="15233"/>
                  </a:lnTo>
                  <a:lnTo>
                    <a:pt x="393446" y="6911"/>
                  </a:lnTo>
                  <a:lnTo>
                    <a:pt x="456494" y="1763"/>
                  </a:lnTo>
                  <a:lnTo>
                    <a:pt x="521970" y="0"/>
                  </a:lnTo>
                  <a:lnTo>
                    <a:pt x="587445" y="1763"/>
                  </a:lnTo>
                  <a:lnTo>
                    <a:pt x="650493" y="6911"/>
                  </a:lnTo>
                  <a:lnTo>
                    <a:pt x="710624" y="15233"/>
                  </a:lnTo>
                  <a:lnTo>
                    <a:pt x="767351" y="26515"/>
                  </a:lnTo>
                  <a:lnTo>
                    <a:pt x="820183" y="40546"/>
                  </a:lnTo>
                  <a:lnTo>
                    <a:pt x="868631" y="57115"/>
                  </a:lnTo>
                  <a:lnTo>
                    <a:pt x="912207" y="76008"/>
                  </a:lnTo>
                  <a:lnTo>
                    <a:pt x="950420" y="97014"/>
                  </a:lnTo>
                  <a:lnTo>
                    <a:pt x="982783" y="119921"/>
                  </a:lnTo>
                  <a:lnTo>
                    <a:pt x="1027998" y="170588"/>
                  </a:lnTo>
                  <a:lnTo>
                    <a:pt x="1043940" y="226313"/>
                  </a:lnTo>
                  <a:lnTo>
                    <a:pt x="1039873" y="254703"/>
                  </a:lnTo>
                  <a:lnTo>
                    <a:pt x="1008805" y="308111"/>
                  </a:lnTo>
                  <a:lnTo>
                    <a:pt x="950420" y="355613"/>
                  </a:lnTo>
                  <a:lnTo>
                    <a:pt x="912207" y="376619"/>
                  </a:lnTo>
                  <a:lnTo>
                    <a:pt x="868631" y="395512"/>
                  </a:lnTo>
                  <a:lnTo>
                    <a:pt x="820183" y="412081"/>
                  </a:lnTo>
                  <a:lnTo>
                    <a:pt x="767351" y="426112"/>
                  </a:lnTo>
                  <a:lnTo>
                    <a:pt x="710624" y="437394"/>
                  </a:lnTo>
                  <a:lnTo>
                    <a:pt x="650493" y="445716"/>
                  </a:lnTo>
                  <a:lnTo>
                    <a:pt x="587445" y="450864"/>
                  </a:lnTo>
                  <a:lnTo>
                    <a:pt x="521970" y="452627"/>
                  </a:lnTo>
                  <a:lnTo>
                    <a:pt x="456494" y="450864"/>
                  </a:lnTo>
                  <a:lnTo>
                    <a:pt x="393446" y="445716"/>
                  </a:lnTo>
                  <a:lnTo>
                    <a:pt x="333315" y="437394"/>
                  </a:lnTo>
                  <a:lnTo>
                    <a:pt x="276588" y="426112"/>
                  </a:lnTo>
                  <a:lnTo>
                    <a:pt x="223756" y="412081"/>
                  </a:lnTo>
                  <a:lnTo>
                    <a:pt x="175308" y="395512"/>
                  </a:lnTo>
                  <a:lnTo>
                    <a:pt x="131732" y="376619"/>
                  </a:lnTo>
                  <a:lnTo>
                    <a:pt x="93519" y="355613"/>
                  </a:lnTo>
                  <a:lnTo>
                    <a:pt x="61156" y="332706"/>
                  </a:lnTo>
                  <a:lnTo>
                    <a:pt x="15941" y="282039"/>
                  </a:lnTo>
                  <a:lnTo>
                    <a:pt x="0" y="22631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1513332"/>
              <a:ext cx="5943599" cy="462381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33" y="2974975"/>
            <a:ext cx="72015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GPRA</a:t>
            </a:r>
            <a:r>
              <a:rPr sz="4400" spc="-90" dirty="0"/>
              <a:t> </a:t>
            </a:r>
            <a:r>
              <a:rPr sz="4400" spc="-25" dirty="0"/>
              <a:t>Follow-</a:t>
            </a:r>
            <a:r>
              <a:rPr sz="4400" dirty="0"/>
              <a:t>Up and</a:t>
            </a:r>
            <a:r>
              <a:rPr sz="4400" spc="-15" dirty="0"/>
              <a:t> </a:t>
            </a:r>
            <a:r>
              <a:rPr sz="4400" spc="-10" dirty="0"/>
              <a:t>Discharge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9924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Accessing</a:t>
            </a:r>
            <a:r>
              <a:rPr sz="3200" spc="-50" dirty="0"/>
              <a:t> </a:t>
            </a:r>
            <a:r>
              <a:rPr sz="3200" dirty="0"/>
              <a:t>the</a:t>
            </a:r>
            <a:r>
              <a:rPr sz="3200" spc="-10" dirty="0"/>
              <a:t> </a:t>
            </a:r>
            <a:r>
              <a:rPr sz="3200" dirty="0"/>
              <a:t>Reports</a:t>
            </a:r>
            <a:r>
              <a:rPr sz="3200" spc="-10" dirty="0"/>
              <a:t> </a:t>
            </a:r>
            <a:r>
              <a:rPr sz="3200" spc="-20" dirty="0"/>
              <a:t>Page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720149" y="6768302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634" y="1633940"/>
            <a:ext cx="7531734" cy="3591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8760" algn="just">
              <a:lnSpc>
                <a:spcPct val="107000"/>
              </a:lnSpc>
              <a:spcBef>
                <a:spcPts val="95"/>
              </a:spcBef>
            </a:pP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enter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GPRA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follow-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ups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discharges,</a:t>
            </a:r>
            <a:r>
              <a:rPr sz="20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you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will</a:t>
            </a:r>
            <a:r>
              <a:rPr sz="20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need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access 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your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site’s</a:t>
            </a:r>
            <a:r>
              <a:rPr sz="20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reports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page.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view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reports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page,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click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link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provided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in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GPRA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Handbook:</a:t>
            </a:r>
            <a:endParaRPr sz="2000" dirty="0">
              <a:latin typeface="Calibri"/>
              <a:cs typeface="Calibri"/>
            </a:endParaRPr>
          </a:p>
          <a:p>
            <a:pPr marL="812165" marR="414655" indent="-342265">
              <a:lnSpc>
                <a:spcPct val="107000"/>
              </a:lnSpc>
              <a:spcBef>
                <a:spcPts val="795"/>
              </a:spcBef>
              <a:buFont typeface="Symbol"/>
              <a:buChar char=""/>
              <a:tabLst>
                <a:tab pos="812165" algn="l"/>
                <a:tab pos="812800" algn="l"/>
              </a:tabLst>
            </a:pP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GPRA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Handbook</a:t>
            </a:r>
            <a:r>
              <a:rPr sz="2000" spc="-3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is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available</a:t>
            </a:r>
            <a:r>
              <a:rPr sz="2000" spc="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on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our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SOR</a:t>
            </a:r>
            <a:r>
              <a:rPr sz="20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0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GPRA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Resources</a:t>
            </a:r>
            <a:r>
              <a:rPr sz="20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page.</a:t>
            </a:r>
            <a:endParaRPr sz="2000" dirty="0">
              <a:latin typeface="Calibri"/>
              <a:cs typeface="Calibri"/>
            </a:endParaRPr>
          </a:p>
          <a:p>
            <a:pPr marL="812165" marR="445134" indent="-342265">
              <a:lnSpc>
                <a:spcPct val="107000"/>
              </a:lnSpc>
              <a:spcBef>
                <a:spcPts val="805"/>
              </a:spcBef>
              <a:buFont typeface="Symbol"/>
              <a:buChar char=""/>
              <a:tabLst>
                <a:tab pos="812165" algn="l"/>
                <a:tab pos="812800" algn="l"/>
              </a:tabLst>
            </a:pP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Go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end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Handbook</a:t>
            </a:r>
            <a:r>
              <a:rPr sz="20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find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list</a:t>
            </a:r>
            <a:r>
              <a:rPr sz="2000" spc="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site</a:t>
            </a:r>
            <a:r>
              <a:rPr sz="20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IDs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by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project.</a:t>
            </a:r>
            <a:r>
              <a:rPr sz="20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Next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site</a:t>
            </a:r>
            <a:r>
              <a:rPr sz="20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ID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you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will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find a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link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your</a:t>
            </a:r>
            <a:r>
              <a:rPr sz="20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site’s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individual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reports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page.</a:t>
            </a:r>
            <a:endParaRPr sz="2000" dirty="0">
              <a:latin typeface="Calibri"/>
              <a:cs typeface="Calibri"/>
            </a:endParaRPr>
          </a:p>
          <a:p>
            <a:pPr marL="812165" marR="5080" indent="-342265">
              <a:lnSpc>
                <a:spcPct val="107000"/>
              </a:lnSpc>
              <a:spcBef>
                <a:spcPts val="805"/>
              </a:spcBef>
              <a:buFont typeface="Symbol"/>
              <a:buChar char=""/>
              <a:tabLst>
                <a:tab pos="812165" algn="l"/>
                <a:tab pos="812800" algn="l"/>
              </a:tabLst>
            </a:pP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reports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page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will list all client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surveys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that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have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been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entered,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provide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link</a:t>
            </a:r>
            <a:r>
              <a:rPr sz="2000" spc="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complete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follow-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up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discharge.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0149" y="657780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33" y="2974975"/>
            <a:ext cx="42640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Overview</a:t>
            </a:r>
            <a:r>
              <a:rPr sz="4400" spc="-125" dirty="0"/>
              <a:t> </a:t>
            </a:r>
            <a:r>
              <a:rPr sz="4400" dirty="0"/>
              <a:t>of</a:t>
            </a:r>
            <a:r>
              <a:rPr sz="4400" spc="-85" dirty="0"/>
              <a:t> </a:t>
            </a:r>
            <a:r>
              <a:rPr sz="4400" spc="-20" dirty="0"/>
              <a:t>GPRA</a:t>
            </a:r>
            <a:endParaRPr sz="44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Accessing</a:t>
            </a:r>
            <a:r>
              <a:rPr sz="2800" spc="-85" dirty="0"/>
              <a:t> </a:t>
            </a:r>
            <a:r>
              <a:rPr sz="2800" dirty="0"/>
              <a:t>the</a:t>
            </a:r>
            <a:r>
              <a:rPr sz="2800" spc="-70" dirty="0"/>
              <a:t> </a:t>
            </a:r>
            <a:r>
              <a:rPr sz="2800" dirty="0"/>
              <a:t>Reports</a:t>
            </a:r>
            <a:r>
              <a:rPr sz="2800" spc="-80" dirty="0"/>
              <a:t> </a:t>
            </a:r>
            <a:r>
              <a:rPr sz="2800" spc="-20" dirty="0"/>
              <a:t>Page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91361" y="4344161"/>
            <a:ext cx="6864350" cy="1138555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88900" marR="595630" indent="-635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  <a:hlinkClick r:id="rId2"/>
              </a:rPr>
              <a:t>A</a:t>
            </a:r>
            <a:r>
              <a:rPr sz="1800" spc="-6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link</a:t>
            </a:r>
            <a:r>
              <a:rPr sz="1800" spc="-4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to</a:t>
            </a:r>
            <a:r>
              <a:rPr sz="1800" spc="-5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each</a:t>
            </a:r>
            <a:r>
              <a:rPr sz="1800" spc="-45" dirty="0">
                <a:latin typeface="Calibri"/>
                <a:cs typeface="Calibri"/>
                <a:hlinkClick r:id="rId2"/>
              </a:rPr>
              <a:t> </a:t>
            </a:r>
            <a:r>
              <a:rPr sz="1800" spc="-25" dirty="0">
                <a:latin typeface="Calibri"/>
                <a:cs typeface="Calibri"/>
                <a:hlinkClick r:id="rId2"/>
              </a:rPr>
              <a:t>site’s</a:t>
            </a:r>
            <a:r>
              <a:rPr sz="1800" spc="-30" dirty="0"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latin typeface="Calibri"/>
                <a:cs typeface="Calibri"/>
                <a:hlinkClick r:id="rId2"/>
              </a:rPr>
              <a:t>reports</a:t>
            </a:r>
            <a:r>
              <a:rPr sz="1800" spc="-4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page</a:t>
            </a:r>
            <a:r>
              <a:rPr sz="1800" spc="-4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is</a:t>
            </a:r>
            <a:r>
              <a:rPr sz="1800" spc="-40" dirty="0"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latin typeface="Calibri"/>
                <a:cs typeface="Calibri"/>
                <a:hlinkClick r:id="rId2"/>
              </a:rPr>
              <a:t>available</a:t>
            </a:r>
            <a:r>
              <a:rPr sz="1800" spc="-3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at</a:t>
            </a:r>
            <a:r>
              <a:rPr sz="1800" spc="-6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the</a:t>
            </a:r>
            <a:r>
              <a:rPr sz="1800" spc="-4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end</a:t>
            </a:r>
            <a:r>
              <a:rPr sz="1800" spc="-3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of</a:t>
            </a:r>
            <a:r>
              <a:rPr sz="1800" spc="-6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the</a:t>
            </a:r>
            <a:r>
              <a:rPr sz="1800" spc="-35" dirty="0">
                <a:latin typeface="Calibri"/>
                <a:cs typeface="Calibri"/>
                <a:hlinkClick r:id="rId2"/>
              </a:rPr>
              <a:t> </a:t>
            </a:r>
            <a:r>
              <a:rPr sz="18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GPRA</a:t>
            </a:r>
            <a:r>
              <a:rPr sz="1800" spc="-2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Handbook</a:t>
            </a:r>
            <a:r>
              <a:rPr sz="1800" dirty="0">
                <a:latin typeface="Calibri"/>
                <a:cs typeface="Calibri"/>
                <a:hlinkClick r:id="rId2"/>
              </a:rPr>
              <a:t>,</a:t>
            </a:r>
            <a:r>
              <a:rPr sz="1800" spc="-4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next</a:t>
            </a:r>
            <a:r>
              <a:rPr sz="1800" spc="-6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to</a:t>
            </a:r>
            <a:r>
              <a:rPr sz="1800" spc="-8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the</a:t>
            </a:r>
            <a:r>
              <a:rPr sz="1800" spc="-5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site</a:t>
            </a:r>
            <a:r>
              <a:rPr sz="1800" spc="-6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ID.</a:t>
            </a:r>
            <a:r>
              <a:rPr sz="1800" spc="-7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This</a:t>
            </a:r>
            <a:r>
              <a:rPr sz="1800" spc="-6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link</a:t>
            </a:r>
            <a:r>
              <a:rPr sz="1800" spc="-6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will</a:t>
            </a:r>
            <a:r>
              <a:rPr sz="1800" spc="-50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allow</a:t>
            </a:r>
            <a:r>
              <a:rPr sz="1800" spc="-4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you</a:t>
            </a:r>
            <a:r>
              <a:rPr sz="1800" spc="-6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to</a:t>
            </a:r>
            <a:r>
              <a:rPr sz="1800" spc="-75" dirty="0">
                <a:latin typeface="Calibri"/>
                <a:cs typeface="Calibri"/>
                <a:hlinkClick r:id="rId2"/>
              </a:rPr>
              <a:t> </a:t>
            </a:r>
            <a:r>
              <a:rPr sz="1800" dirty="0">
                <a:latin typeface="Calibri"/>
                <a:cs typeface="Calibri"/>
                <a:hlinkClick r:id="rId2"/>
              </a:rPr>
              <a:t>see</a:t>
            </a:r>
            <a:r>
              <a:rPr sz="1800" spc="-60" dirty="0">
                <a:latin typeface="Calibri"/>
                <a:cs typeface="Calibri"/>
                <a:hlinkClick r:id="rId2"/>
              </a:rPr>
              <a:t> </a:t>
            </a:r>
            <a:r>
              <a:rPr sz="1800" spc="-10" dirty="0">
                <a:latin typeface="Calibri"/>
                <a:cs typeface="Calibri"/>
                <a:hlinkClick r:id="rId2"/>
              </a:rPr>
              <a:t>surveys </a:t>
            </a:r>
            <a:r>
              <a:rPr sz="1800" spc="-10" dirty="0">
                <a:latin typeface="Calibri"/>
                <a:cs typeface="Calibri"/>
              </a:rPr>
              <a:t>completed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date,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access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queue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client,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complete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follow-</a:t>
            </a:r>
            <a:r>
              <a:rPr sz="1800" dirty="0">
                <a:latin typeface="Calibri"/>
                <a:cs typeface="Calibri"/>
              </a:rPr>
              <a:t>ups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discharges.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576" y="2286000"/>
            <a:ext cx="8325610" cy="14477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Reports</a:t>
            </a:r>
            <a:r>
              <a:rPr sz="2800" spc="-100" dirty="0"/>
              <a:t> </a:t>
            </a:r>
            <a:r>
              <a:rPr sz="2800" spc="-20" dirty="0"/>
              <a:t>Page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63930" y="4903470"/>
            <a:ext cx="6864350" cy="845744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marL="88900" marR="253365">
              <a:lnSpc>
                <a:spcPct val="100000"/>
              </a:lnSpc>
              <a:spcBef>
                <a:spcPts val="115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Reports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shows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GPRA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surveys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been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submitted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system.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queue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URL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provides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follow-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discharge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corresponding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intake.</a:t>
            </a:r>
            <a:endParaRPr lang="en-US" sz="1800" spc="-1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90344"/>
            <a:ext cx="9143999" cy="26136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Survey</a:t>
            </a:r>
            <a:r>
              <a:rPr sz="2800" spc="-80" dirty="0"/>
              <a:t> </a:t>
            </a:r>
            <a:r>
              <a:rPr sz="2800" spc="-20" dirty="0"/>
              <a:t>Queue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1140713" y="4496561"/>
            <a:ext cx="6864350" cy="584200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88900" marR="1040130">
              <a:lnSpc>
                <a:spcPct val="100000"/>
              </a:lnSpc>
              <a:spcBef>
                <a:spcPts val="105"/>
              </a:spcBef>
            </a:pPr>
            <a:r>
              <a:rPr sz="1800" spc="-9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enter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discharge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follow-</a:t>
            </a:r>
            <a:r>
              <a:rPr sz="1800" dirty="0">
                <a:latin typeface="Calibri"/>
                <a:cs typeface="Calibri"/>
              </a:rPr>
              <a:t>up,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intake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queue associated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client’s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intake.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504188"/>
            <a:ext cx="9144000" cy="2613660"/>
            <a:chOff x="0" y="1504188"/>
            <a:chExt cx="9144000" cy="2613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04188"/>
              <a:ext cx="9143999" cy="26136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91961" y="3277361"/>
              <a:ext cx="1447800" cy="457200"/>
            </a:xfrm>
            <a:custGeom>
              <a:avLst/>
              <a:gdLst/>
              <a:ahLst/>
              <a:cxnLst/>
              <a:rect l="l" t="t" r="r" b="b"/>
              <a:pathLst>
                <a:path w="1447800" h="457200">
                  <a:moveTo>
                    <a:pt x="0" y="228600"/>
                  </a:moveTo>
                  <a:lnTo>
                    <a:pt x="13053" y="185161"/>
                  </a:lnTo>
                  <a:lnTo>
                    <a:pt x="50594" y="144473"/>
                  </a:lnTo>
                  <a:lnTo>
                    <a:pt x="110197" y="107303"/>
                  </a:lnTo>
                  <a:lnTo>
                    <a:pt x="147512" y="90277"/>
                  </a:lnTo>
                  <a:lnTo>
                    <a:pt x="189433" y="74418"/>
                  </a:lnTo>
                  <a:lnTo>
                    <a:pt x="235656" y="59821"/>
                  </a:lnTo>
                  <a:lnTo>
                    <a:pt x="285877" y="46583"/>
                  </a:lnTo>
                  <a:lnTo>
                    <a:pt x="339794" y="34799"/>
                  </a:lnTo>
                  <a:lnTo>
                    <a:pt x="397102" y="24565"/>
                  </a:lnTo>
                  <a:lnTo>
                    <a:pt x="457498" y="15977"/>
                  </a:lnTo>
                  <a:lnTo>
                    <a:pt x="520680" y="9130"/>
                  </a:lnTo>
                  <a:lnTo>
                    <a:pt x="586342" y="4122"/>
                  </a:lnTo>
                  <a:lnTo>
                    <a:pt x="654184" y="1046"/>
                  </a:lnTo>
                  <a:lnTo>
                    <a:pt x="723900" y="0"/>
                  </a:lnTo>
                  <a:lnTo>
                    <a:pt x="793615" y="1046"/>
                  </a:lnTo>
                  <a:lnTo>
                    <a:pt x="861457" y="4122"/>
                  </a:lnTo>
                  <a:lnTo>
                    <a:pt x="927119" y="9130"/>
                  </a:lnTo>
                  <a:lnTo>
                    <a:pt x="990301" y="15977"/>
                  </a:lnTo>
                  <a:lnTo>
                    <a:pt x="1050697" y="24565"/>
                  </a:lnTo>
                  <a:lnTo>
                    <a:pt x="1108005" y="34799"/>
                  </a:lnTo>
                  <a:lnTo>
                    <a:pt x="1161922" y="46583"/>
                  </a:lnTo>
                  <a:lnTo>
                    <a:pt x="1212143" y="59821"/>
                  </a:lnTo>
                  <a:lnTo>
                    <a:pt x="1258366" y="74418"/>
                  </a:lnTo>
                  <a:lnTo>
                    <a:pt x="1300287" y="90277"/>
                  </a:lnTo>
                  <a:lnTo>
                    <a:pt x="1337602" y="107303"/>
                  </a:lnTo>
                  <a:lnTo>
                    <a:pt x="1397205" y="144473"/>
                  </a:lnTo>
                  <a:lnTo>
                    <a:pt x="1434746" y="185161"/>
                  </a:lnTo>
                  <a:lnTo>
                    <a:pt x="1447800" y="228600"/>
                  </a:lnTo>
                  <a:lnTo>
                    <a:pt x="1444486" y="250615"/>
                  </a:lnTo>
                  <a:lnTo>
                    <a:pt x="1418885" y="292774"/>
                  </a:lnTo>
                  <a:lnTo>
                    <a:pt x="1370010" y="331798"/>
                  </a:lnTo>
                  <a:lnTo>
                    <a:pt x="1300287" y="366922"/>
                  </a:lnTo>
                  <a:lnTo>
                    <a:pt x="1258366" y="382781"/>
                  </a:lnTo>
                  <a:lnTo>
                    <a:pt x="1212143" y="397378"/>
                  </a:lnTo>
                  <a:lnTo>
                    <a:pt x="1161922" y="410616"/>
                  </a:lnTo>
                  <a:lnTo>
                    <a:pt x="1108005" y="422400"/>
                  </a:lnTo>
                  <a:lnTo>
                    <a:pt x="1050697" y="432634"/>
                  </a:lnTo>
                  <a:lnTo>
                    <a:pt x="990301" y="441222"/>
                  </a:lnTo>
                  <a:lnTo>
                    <a:pt x="927119" y="448069"/>
                  </a:lnTo>
                  <a:lnTo>
                    <a:pt x="861457" y="453077"/>
                  </a:lnTo>
                  <a:lnTo>
                    <a:pt x="793615" y="456153"/>
                  </a:lnTo>
                  <a:lnTo>
                    <a:pt x="723900" y="457200"/>
                  </a:lnTo>
                  <a:lnTo>
                    <a:pt x="654184" y="456153"/>
                  </a:lnTo>
                  <a:lnTo>
                    <a:pt x="586342" y="453077"/>
                  </a:lnTo>
                  <a:lnTo>
                    <a:pt x="520680" y="448069"/>
                  </a:lnTo>
                  <a:lnTo>
                    <a:pt x="457498" y="441222"/>
                  </a:lnTo>
                  <a:lnTo>
                    <a:pt x="397102" y="432634"/>
                  </a:lnTo>
                  <a:lnTo>
                    <a:pt x="339794" y="422400"/>
                  </a:lnTo>
                  <a:lnTo>
                    <a:pt x="285877" y="410616"/>
                  </a:lnTo>
                  <a:lnTo>
                    <a:pt x="235656" y="397378"/>
                  </a:lnTo>
                  <a:lnTo>
                    <a:pt x="189433" y="382781"/>
                  </a:lnTo>
                  <a:lnTo>
                    <a:pt x="147512" y="366922"/>
                  </a:lnTo>
                  <a:lnTo>
                    <a:pt x="110197" y="349896"/>
                  </a:lnTo>
                  <a:lnTo>
                    <a:pt x="50594" y="312726"/>
                  </a:lnTo>
                  <a:lnTo>
                    <a:pt x="13053" y="272038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Discharge</a:t>
            </a:r>
            <a:r>
              <a:rPr sz="2800" spc="-45" dirty="0"/>
              <a:t> </a:t>
            </a:r>
            <a:r>
              <a:rPr sz="2800" dirty="0"/>
              <a:t>and</a:t>
            </a:r>
            <a:r>
              <a:rPr sz="2800" spc="-45" dirty="0"/>
              <a:t> </a:t>
            </a:r>
            <a:r>
              <a:rPr sz="2800" spc="-25" dirty="0"/>
              <a:t>Follow-up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19961" y="3573017"/>
            <a:ext cx="6864350" cy="1164590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8900" marR="51435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Open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queue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select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“Begin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Survey”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survey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needs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completed.</a:t>
            </a:r>
            <a:endParaRPr sz="1800">
              <a:latin typeface="Calibri"/>
              <a:cs typeface="Calibri"/>
            </a:endParaRPr>
          </a:p>
          <a:p>
            <a:pPr marL="88900" marR="690880">
              <a:lnSpc>
                <a:spcPct val="100000"/>
              </a:lnSpc>
              <a:spcBef>
                <a:spcPts val="204"/>
              </a:spcBef>
            </a:pPr>
            <a:r>
              <a:rPr sz="1800" dirty="0">
                <a:latin typeface="Calibri"/>
                <a:cs typeface="Calibri"/>
              </a:rPr>
              <a:t>*A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follow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link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become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available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8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months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after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intake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10996" y="1743455"/>
            <a:ext cx="7488555" cy="1542415"/>
            <a:chOff x="1110996" y="1743455"/>
            <a:chExt cx="7488555" cy="1542415"/>
          </a:xfrm>
        </p:grpSpPr>
        <p:sp>
          <p:nvSpPr>
            <p:cNvPr id="5" name="object 5"/>
            <p:cNvSpPr/>
            <p:nvPr/>
          </p:nvSpPr>
          <p:spPr>
            <a:xfrm>
              <a:off x="5182361" y="2009393"/>
              <a:ext cx="1447800" cy="304800"/>
            </a:xfrm>
            <a:custGeom>
              <a:avLst/>
              <a:gdLst/>
              <a:ahLst/>
              <a:cxnLst/>
              <a:rect l="l" t="t" r="r" b="b"/>
              <a:pathLst>
                <a:path w="1447800" h="304800">
                  <a:moveTo>
                    <a:pt x="0" y="152400"/>
                  </a:moveTo>
                  <a:lnTo>
                    <a:pt x="32545" y="107082"/>
                  </a:lnTo>
                  <a:lnTo>
                    <a:pt x="87371" y="79759"/>
                  </a:lnTo>
                  <a:lnTo>
                    <a:pt x="123631" y="67194"/>
                  </a:lnTo>
                  <a:lnTo>
                    <a:pt x="165304" y="55461"/>
                  </a:lnTo>
                  <a:lnTo>
                    <a:pt x="212026" y="44638"/>
                  </a:lnTo>
                  <a:lnTo>
                    <a:pt x="263433" y="34802"/>
                  </a:lnTo>
                  <a:lnTo>
                    <a:pt x="319161" y="26028"/>
                  </a:lnTo>
                  <a:lnTo>
                    <a:pt x="378847" y="18394"/>
                  </a:lnTo>
                  <a:lnTo>
                    <a:pt x="442126" y="11977"/>
                  </a:lnTo>
                  <a:lnTo>
                    <a:pt x="508635" y="6852"/>
                  </a:lnTo>
                  <a:lnTo>
                    <a:pt x="578009" y="3096"/>
                  </a:lnTo>
                  <a:lnTo>
                    <a:pt x="649885" y="786"/>
                  </a:lnTo>
                  <a:lnTo>
                    <a:pt x="723900" y="0"/>
                  </a:lnTo>
                  <a:lnTo>
                    <a:pt x="797914" y="786"/>
                  </a:lnTo>
                  <a:lnTo>
                    <a:pt x="869790" y="3096"/>
                  </a:lnTo>
                  <a:lnTo>
                    <a:pt x="939164" y="6852"/>
                  </a:lnTo>
                  <a:lnTo>
                    <a:pt x="1005673" y="11977"/>
                  </a:lnTo>
                  <a:lnTo>
                    <a:pt x="1068952" y="18394"/>
                  </a:lnTo>
                  <a:lnTo>
                    <a:pt x="1128638" y="26028"/>
                  </a:lnTo>
                  <a:lnTo>
                    <a:pt x="1184366" y="34802"/>
                  </a:lnTo>
                  <a:lnTo>
                    <a:pt x="1235773" y="44638"/>
                  </a:lnTo>
                  <a:lnTo>
                    <a:pt x="1282495" y="55461"/>
                  </a:lnTo>
                  <a:lnTo>
                    <a:pt x="1324168" y="67194"/>
                  </a:lnTo>
                  <a:lnTo>
                    <a:pt x="1360428" y="79759"/>
                  </a:lnTo>
                  <a:lnTo>
                    <a:pt x="1415254" y="107082"/>
                  </a:lnTo>
                  <a:lnTo>
                    <a:pt x="1444062" y="136818"/>
                  </a:lnTo>
                  <a:lnTo>
                    <a:pt x="1447800" y="152400"/>
                  </a:lnTo>
                  <a:lnTo>
                    <a:pt x="1444062" y="167981"/>
                  </a:lnTo>
                  <a:lnTo>
                    <a:pt x="1415254" y="197717"/>
                  </a:lnTo>
                  <a:lnTo>
                    <a:pt x="1360428" y="225040"/>
                  </a:lnTo>
                  <a:lnTo>
                    <a:pt x="1324168" y="237605"/>
                  </a:lnTo>
                  <a:lnTo>
                    <a:pt x="1282495" y="249338"/>
                  </a:lnTo>
                  <a:lnTo>
                    <a:pt x="1235773" y="260161"/>
                  </a:lnTo>
                  <a:lnTo>
                    <a:pt x="1184366" y="269997"/>
                  </a:lnTo>
                  <a:lnTo>
                    <a:pt x="1128638" y="278771"/>
                  </a:lnTo>
                  <a:lnTo>
                    <a:pt x="1068952" y="286405"/>
                  </a:lnTo>
                  <a:lnTo>
                    <a:pt x="1005673" y="292822"/>
                  </a:lnTo>
                  <a:lnTo>
                    <a:pt x="939164" y="297947"/>
                  </a:lnTo>
                  <a:lnTo>
                    <a:pt x="869790" y="301703"/>
                  </a:lnTo>
                  <a:lnTo>
                    <a:pt x="797914" y="304013"/>
                  </a:lnTo>
                  <a:lnTo>
                    <a:pt x="723900" y="304800"/>
                  </a:lnTo>
                  <a:lnTo>
                    <a:pt x="649885" y="304013"/>
                  </a:lnTo>
                  <a:lnTo>
                    <a:pt x="578009" y="301703"/>
                  </a:lnTo>
                  <a:lnTo>
                    <a:pt x="508635" y="297947"/>
                  </a:lnTo>
                  <a:lnTo>
                    <a:pt x="442126" y="292822"/>
                  </a:lnTo>
                  <a:lnTo>
                    <a:pt x="378847" y="286405"/>
                  </a:lnTo>
                  <a:lnTo>
                    <a:pt x="319161" y="278771"/>
                  </a:lnTo>
                  <a:lnTo>
                    <a:pt x="263433" y="269997"/>
                  </a:lnTo>
                  <a:lnTo>
                    <a:pt x="212026" y="260161"/>
                  </a:lnTo>
                  <a:lnTo>
                    <a:pt x="165304" y="249338"/>
                  </a:lnTo>
                  <a:lnTo>
                    <a:pt x="123631" y="237605"/>
                  </a:lnTo>
                  <a:lnTo>
                    <a:pt x="87371" y="225040"/>
                  </a:lnTo>
                  <a:lnTo>
                    <a:pt x="32545" y="197717"/>
                  </a:lnTo>
                  <a:lnTo>
                    <a:pt x="3737" y="167981"/>
                  </a:lnTo>
                  <a:lnTo>
                    <a:pt x="0" y="1524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996" y="1743455"/>
              <a:ext cx="7488223" cy="154228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55345" y="2530094"/>
            <a:ext cx="482600" cy="129539"/>
            <a:chOff x="355345" y="2530094"/>
            <a:chExt cx="482600" cy="129539"/>
          </a:xfrm>
        </p:grpSpPr>
        <p:sp>
          <p:nvSpPr>
            <p:cNvPr id="8" name="object 8"/>
            <p:cNvSpPr/>
            <p:nvPr/>
          </p:nvSpPr>
          <p:spPr>
            <a:xfrm>
              <a:off x="368045" y="2542794"/>
              <a:ext cx="457200" cy="104139"/>
            </a:xfrm>
            <a:custGeom>
              <a:avLst/>
              <a:gdLst/>
              <a:ahLst/>
              <a:cxnLst/>
              <a:rect l="l" t="t" r="r" b="b"/>
              <a:pathLst>
                <a:path w="457200" h="104139">
                  <a:moveTo>
                    <a:pt x="405384" y="0"/>
                  </a:moveTo>
                  <a:lnTo>
                    <a:pt x="405384" y="25908"/>
                  </a:lnTo>
                  <a:lnTo>
                    <a:pt x="0" y="25908"/>
                  </a:lnTo>
                  <a:lnTo>
                    <a:pt x="0" y="77724"/>
                  </a:lnTo>
                  <a:lnTo>
                    <a:pt x="405384" y="77724"/>
                  </a:lnTo>
                  <a:lnTo>
                    <a:pt x="405384" y="103632"/>
                  </a:lnTo>
                  <a:lnTo>
                    <a:pt x="457200" y="51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8045" y="2542794"/>
              <a:ext cx="457200" cy="104139"/>
            </a:xfrm>
            <a:custGeom>
              <a:avLst/>
              <a:gdLst/>
              <a:ahLst/>
              <a:cxnLst/>
              <a:rect l="l" t="t" r="r" b="b"/>
              <a:pathLst>
                <a:path w="457200" h="104139">
                  <a:moveTo>
                    <a:pt x="0" y="25908"/>
                  </a:moveTo>
                  <a:lnTo>
                    <a:pt x="405384" y="25908"/>
                  </a:lnTo>
                  <a:lnTo>
                    <a:pt x="405384" y="0"/>
                  </a:lnTo>
                  <a:lnTo>
                    <a:pt x="457200" y="51816"/>
                  </a:lnTo>
                  <a:lnTo>
                    <a:pt x="405384" y="103632"/>
                  </a:lnTo>
                  <a:lnTo>
                    <a:pt x="405384" y="77724"/>
                  </a:lnTo>
                  <a:lnTo>
                    <a:pt x="0" y="77724"/>
                  </a:lnTo>
                  <a:lnTo>
                    <a:pt x="0" y="2590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55345" y="2883661"/>
            <a:ext cx="482600" cy="129539"/>
            <a:chOff x="355345" y="2883661"/>
            <a:chExt cx="482600" cy="129539"/>
          </a:xfrm>
        </p:grpSpPr>
        <p:sp>
          <p:nvSpPr>
            <p:cNvPr id="11" name="object 11"/>
            <p:cNvSpPr/>
            <p:nvPr/>
          </p:nvSpPr>
          <p:spPr>
            <a:xfrm>
              <a:off x="368045" y="2896361"/>
              <a:ext cx="457200" cy="104139"/>
            </a:xfrm>
            <a:custGeom>
              <a:avLst/>
              <a:gdLst/>
              <a:ahLst/>
              <a:cxnLst/>
              <a:rect l="l" t="t" r="r" b="b"/>
              <a:pathLst>
                <a:path w="457200" h="104139">
                  <a:moveTo>
                    <a:pt x="405384" y="0"/>
                  </a:moveTo>
                  <a:lnTo>
                    <a:pt x="405384" y="25908"/>
                  </a:lnTo>
                  <a:lnTo>
                    <a:pt x="0" y="25908"/>
                  </a:lnTo>
                  <a:lnTo>
                    <a:pt x="0" y="77724"/>
                  </a:lnTo>
                  <a:lnTo>
                    <a:pt x="405384" y="77724"/>
                  </a:lnTo>
                  <a:lnTo>
                    <a:pt x="405384" y="103632"/>
                  </a:lnTo>
                  <a:lnTo>
                    <a:pt x="457200" y="51816"/>
                  </a:lnTo>
                  <a:lnTo>
                    <a:pt x="40538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045" y="2896361"/>
              <a:ext cx="457200" cy="104139"/>
            </a:xfrm>
            <a:custGeom>
              <a:avLst/>
              <a:gdLst/>
              <a:ahLst/>
              <a:cxnLst/>
              <a:rect l="l" t="t" r="r" b="b"/>
              <a:pathLst>
                <a:path w="457200" h="104139">
                  <a:moveTo>
                    <a:pt x="0" y="25908"/>
                  </a:moveTo>
                  <a:lnTo>
                    <a:pt x="405384" y="25908"/>
                  </a:lnTo>
                  <a:lnTo>
                    <a:pt x="405384" y="0"/>
                  </a:lnTo>
                  <a:lnTo>
                    <a:pt x="457200" y="51816"/>
                  </a:lnTo>
                  <a:lnTo>
                    <a:pt x="405384" y="103632"/>
                  </a:lnTo>
                  <a:lnTo>
                    <a:pt x="405384" y="77724"/>
                  </a:lnTo>
                  <a:lnTo>
                    <a:pt x="0" y="77724"/>
                  </a:lnTo>
                  <a:lnTo>
                    <a:pt x="0" y="2590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2180" y="2974975"/>
            <a:ext cx="9639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" dirty="0"/>
              <a:t>Tips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Survey</a:t>
            </a:r>
            <a:r>
              <a:rPr sz="2800" spc="-114" dirty="0"/>
              <a:t> </a:t>
            </a:r>
            <a:r>
              <a:rPr sz="2800" spc="-10" dirty="0"/>
              <a:t>Navigation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03425" y="4115561"/>
            <a:ext cx="6574790" cy="584200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88265" marR="466090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When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navigating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through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survey,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“Previous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Page”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“Next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Page”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buttons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bottom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page.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168652"/>
            <a:ext cx="7601711" cy="1219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03425" y="4839461"/>
            <a:ext cx="6574790" cy="306705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105"/>
              </a:spcBef>
            </a:pPr>
            <a:r>
              <a:rPr sz="1800" spc="-20" dirty="0">
                <a:latin typeface="Calibri"/>
                <a:cs typeface="Calibri"/>
              </a:rPr>
              <a:t>Refrain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button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browser.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Save</a:t>
            </a:r>
            <a:r>
              <a:rPr sz="2800" spc="-70" dirty="0"/>
              <a:t> </a:t>
            </a:r>
            <a:r>
              <a:rPr sz="2800" dirty="0"/>
              <a:t>&amp;</a:t>
            </a:r>
            <a:r>
              <a:rPr sz="2800" spc="-60" dirty="0"/>
              <a:t> </a:t>
            </a:r>
            <a:r>
              <a:rPr sz="2800" dirty="0"/>
              <a:t>Return</a:t>
            </a:r>
            <a:r>
              <a:rPr sz="2800" spc="-75" dirty="0"/>
              <a:t> </a:t>
            </a:r>
            <a:r>
              <a:rPr sz="2800" spc="-10" dirty="0"/>
              <a:t>Function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1493520"/>
            <a:ext cx="5887211" cy="37127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3013" y="5348478"/>
            <a:ext cx="7945120" cy="585470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9535" marR="257175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Use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“Save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Return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Later”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function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back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later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finish.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offered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until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page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interview.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76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Save</a:t>
            </a:r>
            <a:r>
              <a:rPr sz="2800" spc="-70" dirty="0"/>
              <a:t> </a:t>
            </a:r>
            <a:r>
              <a:rPr sz="2800" dirty="0"/>
              <a:t>&amp;</a:t>
            </a:r>
            <a:r>
              <a:rPr sz="2800" spc="-60" dirty="0"/>
              <a:t> </a:t>
            </a:r>
            <a:r>
              <a:rPr sz="2800" dirty="0"/>
              <a:t>Return</a:t>
            </a:r>
            <a:r>
              <a:rPr sz="2800" spc="-75" dirty="0"/>
              <a:t> </a:t>
            </a:r>
            <a:r>
              <a:rPr sz="2800" spc="-10" dirty="0"/>
              <a:t>Function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553961" y="2128266"/>
            <a:ext cx="2308860" cy="1969135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8900" marR="222250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If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save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return </a:t>
            </a:r>
            <a:r>
              <a:rPr sz="1800" dirty="0">
                <a:latin typeface="Calibri"/>
                <a:cs typeface="Calibri"/>
              </a:rPr>
              <a:t>function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selected,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return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will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provided.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security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measure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ensure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limited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access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data.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961" y="4225290"/>
            <a:ext cx="2308860" cy="1138555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8900" marR="14478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latin typeface="Calibri"/>
                <a:cs typeface="Calibri"/>
              </a:rPr>
              <a:t>Write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down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return </a:t>
            </a:r>
            <a:r>
              <a:rPr sz="1800" b="1" dirty="0">
                <a:latin typeface="Calibri"/>
                <a:cs typeface="Calibri"/>
              </a:rPr>
              <a:t>code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be </a:t>
            </a:r>
            <a:r>
              <a:rPr sz="1800" b="1" spc="-10" dirty="0">
                <a:latin typeface="Calibri"/>
                <a:cs typeface="Calibri"/>
              </a:rPr>
              <a:t>available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return </a:t>
            </a:r>
            <a:r>
              <a:rPr sz="1800" b="1" dirty="0">
                <a:latin typeface="Calibri"/>
                <a:cs typeface="Calibri"/>
              </a:rPr>
              <a:t>link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email.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347" y="1828800"/>
            <a:ext cx="6339839" cy="40385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67" y="881946"/>
            <a:ext cx="57981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Incorporating</a:t>
            </a:r>
            <a:r>
              <a:rPr sz="2800" spc="-105" dirty="0"/>
              <a:t> </a:t>
            </a:r>
            <a:r>
              <a:rPr sz="2800" dirty="0"/>
              <a:t>another</a:t>
            </a:r>
            <a:r>
              <a:rPr sz="2800" spc="-70" dirty="0"/>
              <a:t> </a:t>
            </a:r>
            <a:r>
              <a:rPr sz="2800" spc="-10" dirty="0"/>
              <a:t>completer</a:t>
            </a:r>
            <a:r>
              <a:rPr sz="2800" spc="-95" dirty="0"/>
              <a:t> </a:t>
            </a:r>
            <a:r>
              <a:rPr sz="2800" dirty="0"/>
              <a:t>in</a:t>
            </a:r>
            <a:r>
              <a:rPr sz="2800" spc="-65" dirty="0"/>
              <a:t> </a:t>
            </a:r>
            <a:r>
              <a:rPr sz="2800" spc="-25" dirty="0"/>
              <a:t>the </a:t>
            </a:r>
            <a:r>
              <a:rPr sz="2800" spc="-10" dirty="0"/>
              <a:t>submission</a:t>
            </a:r>
            <a:r>
              <a:rPr sz="2800" spc="-114" dirty="0"/>
              <a:t> </a:t>
            </a:r>
            <a:r>
              <a:rPr sz="2800" spc="-10" dirty="0"/>
              <a:t>process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6432041" y="1494282"/>
            <a:ext cx="2307590" cy="1138555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8265" marR="186055">
              <a:lnSpc>
                <a:spcPct val="100000"/>
              </a:lnSpc>
              <a:spcBef>
                <a:spcPts val="110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Return </a:t>
            </a:r>
            <a:r>
              <a:rPr sz="1800" dirty="0">
                <a:latin typeface="Calibri"/>
                <a:cs typeface="Calibri"/>
              </a:rPr>
              <a:t>Function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used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allow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than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completer.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32041" y="2747010"/>
            <a:ext cx="2307590" cy="2799715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88265" marR="156845">
              <a:lnSpc>
                <a:spcPct val="100000"/>
              </a:lnSpc>
              <a:spcBef>
                <a:spcPts val="105"/>
              </a:spcBef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first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individual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will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link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email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themselves.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Then </a:t>
            </a:r>
            <a:r>
              <a:rPr sz="1800" b="1" spc="-10" dirty="0">
                <a:latin typeface="Calibri"/>
                <a:cs typeface="Calibri"/>
              </a:rPr>
              <a:t>forward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email </a:t>
            </a:r>
            <a:r>
              <a:rPr sz="1800" b="1" dirty="0">
                <a:latin typeface="Calibri"/>
                <a:cs typeface="Calibri"/>
              </a:rPr>
              <a:t>with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client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and </a:t>
            </a:r>
            <a:r>
              <a:rPr sz="1800" b="1" spc="-10" dirty="0">
                <a:latin typeface="Calibri"/>
                <a:cs typeface="Calibri"/>
              </a:rPr>
              <a:t>return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code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individual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will </a:t>
            </a:r>
            <a:r>
              <a:rPr sz="1800" dirty="0">
                <a:latin typeface="Calibri"/>
                <a:cs typeface="Calibri"/>
              </a:rPr>
              <a:t>need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finish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submit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survey.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959876"/>
            <a:ext cx="5719571" cy="36438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67761" y="5660897"/>
            <a:ext cx="6071870" cy="291105"/>
          </a:xfrm>
          <a:prstGeom prst="rect">
            <a:avLst/>
          </a:prstGeom>
          <a:solidFill>
            <a:srgbClr val="FFFFFF"/>
          </a:solidFill>
          <a:ln w="19050">
            <a:solidFill>
              <a:srgbClr val="BDBDBD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10"/>
              </a:spcBef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return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code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will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original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emailed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survey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link!</a:t>
            </a:r>
            <a:endParaRPr sz="18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33" y="2974975"/>
            <a:ext cx="792543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GPRA</a:t>
            </a:r>
            <a:r>
              <a:rPr sz="4400" spc="-170" dirty="0"/>
              <a:t> </a:t>
            </a:r>
            <a:r>
              <a:rPr sz="4400" dirty="0"/>
              <a:t>Frequently</a:t>
            </a:r>
            <a:r>
              <a:rPr sz="4400" spc="-114" dirty="0"/>
              <a:t> </a:t>
            </a:r>
            <a:r>
              <a:rPr sz="4400" dirty="0"/>
              <a:t>Asked</a:t>
            </a:r>
            <a:r>
              <a:rPr sz="4400" spc="-130" dirty="0"/>
              <a:t> </a:t>
            </a:r>
            <a:r>
              <a:rPr sz="4400" spc="-10" dirty="0"/>
              <a:t>Questions</a:t>
            </a:r>
            <a:endParaRPr sz="4400"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33" y="716865"/>
            <a:ext cx="25031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</a:t>
            </a:r>
            <a:r>
              <a:rPr sz="3200" spc="-105" dirty="0"/>
              <a:t> </a:t>
            </a:r>
            <a:r>
              <a:rPr sz="3200" dirty="0"/>
              <a:t>is</a:t>
            </a:r>
            <a:r>
              <a:rPr sz="3200" spc="-50" dirty="0"/>
              <a:t> </a:t>
            </a:r>
            <a:r>
              <a:rPr sz="3200" spc="-20" dirty="0"/>
              <a:t>GPRA?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532" y="1541392"/>
            <a:ext cx="7963534" cy="2978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00330" indent="-342900">
              <a:lnSpc>
                <a:spcPct val="107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Performance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Results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(GPRA)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law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passed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Congress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1993.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GPRA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enacted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improve </a:t>
            </a:r>
            <a:r>
              <a:rPr sz="2000" spc="-20" dirty="0">
                <a:latin typeface="Calibri"/>
                <a:cs typeface="Calibri"/>
              </a:rPr>
              <a:t>stewardship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federal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government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link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resources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dirty="0">
                <a:latin typeface="Calibri"/>
                <a:cs typeface="Calibri"/>
              </a:rPr>
              <a:t>management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decisions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program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performance.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25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7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Substance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Abuse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Mental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10" dirty="0">
                <a:latin typeface="Calibri"/>
                <a:cs typeface="Calibri"/>
              </a:rPr>
              <a:t> Administration </a:t>
            </a:r>
            <a:r>
              <a:rPr sz="2000" dirty="0">
                <a:latin typeface="Calibri"/>
                <a:cs typeface="Calibri"/>
              </a:rPr>
              <a:t>(SAMHSA)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California’s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Opioid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Response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(SOR)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grant.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SAMHSA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requires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grantees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providing </a:t>
            </a:r>
            <a:r>
              <a:rPr sz="2000" dirty="0">
                <a:latin typeface="Calibri"/>
                <a:cs typeface="Calibri"/>
              </a:rPr>
              <a:t>treatment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collect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report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performance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this </a:t>
            </a:r>
            <a:r>
              <a:rPr sz="2000" dirty="0">
                <a:latin typeface="Calibri"/>
                <a:cs typeface="Calibri"/>
              </a:rPr>
              <a:t>approved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GPRA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measurement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tool.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67" y="816382"/>
            <a:ext cx="18980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150" dirty="0"/>
              <a:t> </a:t>
            </a:r>
            <a:r>
              <a:rPr sz="3200" spc="-45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95067" y="1330097"/>
            <a:ext cx="7957184" cy="486543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800" b="1" dirty="0">
                <a:solidFill>
                  <a:srgbClr val="4D4F52"/>
                </a:solidFill>
                <a:latin typeface="Calibri"/>
                <a:cs typeface="Calibri"/>
              </a:rPr>
              <a:t>What</a:t>
            </a:r>
            <a:r>
              <a:rPr sz="18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18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D4F52"/>
                </a:solidFill>
                <a:latin typeface="Calibri"/>
                <a:cs typeface="Calibri"/>
              </a:rPr>
              <a:t>should</a:t>
            </a:r>
            <a:r>
              <a:rPr sz="18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4D4F52"/>
                </a:solidFill>
                <a:latin typeface="Calibri"/>
                <a:cs typeface="Calibri"/>
              </a:rPr>
              <a:t>receive</a:t>
            </a:r>
            <a:r>
              <a:rPr sz="1800" b="1" spc="-10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D4F52"/>
                </a:solidFill>
                <a:latin typeface="Calibri"/>
                <a:cs typeface="Calibri"/>
              </a:rPr>
              <a:t>GPRA?</a:t>
            </a:r>
            <a:endParaRPr sz="1800" dirty="0">
              <a:latin typeface="Calibri"/>
              <a:cs typeface="Calibri"/>
            </a:endParaRPr>
          </a:p>
          <a:p>
            <a:pPr marL="240665" marR="380365" indent="-228600">
              <a:lnSpc>
                <a:spcPts val="1900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18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who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receive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 treatment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or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recovery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services</a:t>
            </a:r>
            <a:r>
              <a:rPr sz="18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for</a:t>
            </a:r>
            <a:r>
              <a:rPr sz="18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stimulant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or</a:t>
            </a:r>
            <a:r>
              <a:rPr sz="18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opioid</a:t>
            </a:r>
            <a:r>
              <a:rPr sz="1800" spc="-25" dirty="0">
                <a:solidFill>
                  <a:srgbClr val="4D4F52"/>
                </a:solidFill>
                <a:latin typeface="Calibri"/>
                <a:cs typeface="Calibri"/>
              </a:rPr>
              <a:t> use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disorder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with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SOR</a:t>
            </a:r>
            <a:r>
              <a:rPr sz="18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3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funding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must</a:t>
            </a:r>
            <a:r>
              <a:rPr sz="18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complete</a:t>
            </a:r>
            <a:r>
              <a:rPr sz="1800" spc="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GPRA.</a:t>
            </a:r>
            <a:r>
              <a:rPr sz="1800" spc="-7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This</a:t>
            </a:r>
            <a:r>
              <a:rPr sz="18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includes:</a:t>
            </a:r>
            <a:endParaRPr sz="1800" dirty="0">
              <a:latin typeface="Calibri"/>
              <a:cs typeface="Calibri"/>
            </a:endParaRPr>
          </a:p>
          <a:p>
            <a:pPr marL="698500" marR="748665" lvl="1" indent="-229235">
              <a:lnSpc>
                <a:spcPts val="1910"/>
              </a:lnSpc>
              <a:spcBef>
                <a:spcPts val="484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18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who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are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under</a:t>
            </a:r>
            <a:r>
              <a:rPr sz="18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or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uninsured</a:t>
            </a:r>
            <a:r>
              <a:rPr sz="1800" spc="-7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who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are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receiving</a:t>
            </a:r>
            <a:r>
              <a:rPr sz="1800" spc="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medication,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counseling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or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other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services</a:t>
            </a:r>
            <a:r>
              <a:rPr sz="1800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funded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grant.</a:t>
            </a:r>
            <a:endParaRPr sz="1800" dirty="0">
              <a:latin typeface="Calibri"/>
              <a:cs typeface="Calibri"/>
            </a:endParaRPr>
          </a:p>
          <a:p>
            <a:pPr marL="698500" marR="1048385" lvl="1" indent="-228600">
              <a:lnSpc>
                <a:spcPts val="1900"/>
              </a:lnSpc>
              <a:spcBef>
                <a:spcPts val="495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1800" spc="-8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who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are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receive</a:t>
            </a:r>
            <a:r>
              <a:rPr sz="18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medical</a:t>
            </a:r>
            <a:r>
              <a:rPr sz="1800" spc="-7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services</a:t>
            </a:r>
            <a:r>
              <a:rPr sz="18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from</a:t>
            </a:r>
            <a:r>
              <a:rPr sz="18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physician,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nurse,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4D4F52"/>
                </a:solidFill>
                <a:latin typeface="Calibri"/>
                <a:cs typeface="Calibri"/>
              </a:rPr>
              <a:t>or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other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provider</a:t>
            </a:r>
            <a:r>
              <a:rPr sz="1800" spc="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whose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salary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is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funded</a:t>
            </a:r>
            <a:r>
              <a:rPr sz="1800" spc="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grant.</a:t>
            </a:r>
            <a:endParaRPr sz="1800" dirty="0">
              <a:latin typeface="Calibri"/>
              <a:cs typeface="Calibri"/>
            </a:endParaRPr>
          </a:p>
          <a:p>
            <a:pPr marL="697865" marR="256540" lvl="1" indent="-228600">
              <a:lnSpc>
                <a:spcPts val="1900"/>
              </a:lnSpc>
              <a:spcBef>
                <a:spcPts val="49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18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who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receive counseling,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peer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support,</a:t>
            </a:r>
            <a:r>
              <a:rPr sz="18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or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case</a:t>
            </a:r>
            <a:r>
              <a:rPr sz="18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management</a:t>
            </a:r>
            <a:r>
              <a:rPr sz="18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services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from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staff</a:t>
            </a:r>
            <a:r>
              <a:rPr sz="18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member</a:t>
            </a:r>
            <a:r>
              <a:rPr sz="18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whose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salary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is</a:t>
            </a:r>
            <a:r>
              <a:rPr sz="1800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funded by the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grant.</a:t>
            </a:r>
            <a:endParaRPr sz="1800" dirty="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Excluded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from</a:t>
            </a:r>
            <a:r>
              <a:rPr sz="18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this</a:t>
            </a:r>
            <a:r>
              <a:rPr sz="18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are:</a:t>
            </a:r>
            <a:endParaRPr sz="1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18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receiving</a:t>
            </a:r>
            <a:r>
              <a:rPr sz="1800" spc="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non-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clinical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services</a:t>
            </a:r>
            <a:r>
              <a:rPr sz="18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funded</a:t>
            </a:r>
            <a:r>
              <a:rPr sz="18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by</a:t>
            </a:r>
            <a:r>
              <a:rPr sz="1800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grant.</a:t>
            </a:r>
            <a:r>
              <a:rPr sz="18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Examples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include:</a:t>
            </a:r>
            <a:endParaRPr sz="1800" dirty="0">
              <a:latin typeface="Calibri"/>
              <a:cs typeface="Calibri"/>
            </a:endParaRPr>
          </a:p>
          <a:p>
            <a:pPr marL="698500" marR="632460" lvl="1" indent="-228600">
              <a:lnSpc>
                <a:spcPts val="19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  <a:tab pos="699770" algn="l"/>
              </a:tabLst>
            </a:pP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Clients only engaged in prevention and education activities.</a:t>
            </a:r>
          </a:p>
          <a:p>
            <a:pPr marL="698500" marR="632460" lvl="1" indent="-228600">
              <a:lnSpc>
                <a:spcPts val="19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  <a:tab pos="699770" algn="l"/>
              </a:tabLst>
            </a:pP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lang="en-US" sz="18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whose</a:t>
            </a:r>
            <a:r>
              <a:rPr lang="en-US"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only</a:t>
            </a:r>
            <a:r>
              <a:rPr lang="en-US" sz="18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spc="-20" dirty="0">
                <a:solidFill>
                  <a:srgbClr val="4D4F52"/>
                </a:solidFill>
                <a:latin typeface="Calibri"/>
                <a:cs typeface="Calibri"/>
              </a:rPr>
              <a:t>interaction</a:t>
            </a:r>
            <a:r>
              <a:rPr lang="en-US" sz="18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with a</a:t>
            </a:r>
            <a:r>
              <a:rPr lang="en-US" sz="18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spc="-10" dirty="0">
                <a:solidFill>
                  <a:srgbClr val="4D4F52"/>
                </a:solidFill>
                <a:latin typeface="Calibri"/>
                <a:cs typeface="Calibri"/>
              </a:rPr>
              <a:t>grant-</a:t>
            </a: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funded</a:t>
            </a:r>
            <a:r>
              <a:rPr lang="en-US" sz="18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spc="-20" dirty="0">
                <a:solidFill>
                  <a:srgbClr val="4D4F52"/>
                </a:solidFill>
                <a:latin typeface="Calibri"/>
                <a:cs typeface="Calibri"/>
              </a:rPr>
              <a:t>staff</a:t>
            </a:r>
            <a:r>
              <a:rPr lang="en-US" sz="18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member</a:t>
            </a:r>
            <a:r>
              <a:rPr lang="en-US" sz="18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is</a:t>
            </a:r>
            <a:r>
              <a:rPr lang="en-US" sz="1800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spc="-20" dirty="0">
                <a:solidFill>
                  <a:srgbClr val="4D4F52"/>
                </a:solidFill>
                <a:latin typeface="Calibri"/>
                <a:cs typeface="Calibri"/>
              </a:rPr>
              <a:t>with administrative/front</a:t>
            </a:r>
            <a:r>
              <a:rPr lang="en-US" sz="1800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desk</a:t>
            </a:r>
            <a:r>
              <a:rPr lang="en-US" sz="18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dirty="0">
                <a:solidFill>
                  <a:srgbClr val="4D4F52"/>
                </a:solidFill>
                <a:latin typeface="Calibri"/>
                <a:cs typeface="Calibri"/>
              </a:rPr>
              <a:t>support</a:t>
            </a:r>
            <a:r>
              <a:rPr lang="en-US"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lang="en-US" sz="1800" spc="-10" dirty="0">
                <a:solidFill>
                  <a:srgbClr val="4D4F52"/>
                </a:solidFill>
                <a:latin typeface="Calibri"/>
                <a:cs typeface="Calibri"/>
              </a:rPr>
              <a:t>staff.</a:t>
            </a:r>
            <a:endParaRPr lang="en-US" sz="1800" dirty="0">
              <a:latin typeface="Calibri"/>
              <a:cs typeface="Calibri"/>
            </a:endParaRPr>
          </a:p>
          <a:p>
            <a:pPr marL="698500" marR="5080" lvl="1" indent="-227965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698500" algn="l"/>
                <a:tab pos="699770" algn="l"/>
              </a:tabLst>
            </a:pP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18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who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are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receiving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screening</a:t>
            </a:r>
            <a:r>
              <a:rPr sz="18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or</a:t>
            </a:r>
            <a:r>
              <a:rPr sz="1800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referral</a:t>
            </a:r>
            <a:r>
              <a:rPr sz="1800" spc="-7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services,</a:t>
            </a:r>
            <a:r>
              <a:rPr sz="18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who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have</a:t>
            </a:r>
            <a:r>
              <a:rPr sz="18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not</a:t>
            </a:r>
            <a:r>
              <a:rPr sz="1800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yet</a:t>
            </a:r>
            <a:r>
              <a:rPr sz="18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4D4F52"/>
                </a:solidFill>
                <a:latin typeface="Calibri"/>
                <a:cs typeface="Calibri"/>
              </a:rPr>
              <a:t>been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admitted</a:t>
            </a:r>
            <a:r>
              <a:rPr sz="1800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for</a:t>
            </a:r>
            <a:r>
              <a:rPr sz="1800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substance</a:t>
            </a:r>
            <a:r>
              <a:rPr sz="1800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use</a:t>
            </a:r>
            <a:r>
              <a:rPr sz="18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treatment</a:t>
            </a:r>
            <a:r>
              <a:rPr sz="18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4D4F52"/>
                </a:solidFill>
                <a:latin typeface="Calibri"/>
                <a:cs typeface="Calibri"/>
              </a:rPr>
              <a:t>or</a:t>
            </a:r>
            <a:r>
              <a:rPr sz="1800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recovery</a:t>
            </a:r>
            <a:r>
              <a:rPr sz="18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4D4F52"/>
                </a:solidFill>
                <a:latin typeface="Calibri"/>
                <a:cs typeface="Calibri"/>
              </a:rPr>
              <a:t>services.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67" y="816382"/>
            <a:ext cx="18980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150" dirty="0"/>
              <a:t> </a:t>
            </a:r>
            <a:r>
              <a:rPr sz="3200" spc="-45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16127" y="1457965"/>
            <a:ext cx="7926070" cy="4278094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Can</a:t>
            </a:r>
            <a:r>
              <a:rPr sz="2000" b="1" spc="-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the</a:t>
            </a:r>
            <a:r>
              <a:rPr sz="2000" b="1" spc="-4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surveys</a:t>
            </a:r>
            <a:r>
              <a:rPr sz="2000" b="1" spc="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be</a:t>
            </a:r>
            <a:r>
              <a:rPr sz="2000" b="1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575757"/>
                </a:solidFill>
                <a:latin typeface="Calibri"/>
                <a:cs typeface="Calibri"/>
              </a:rPr>
              <a:t>completed</a:t>
            </a:r>
            <a:r>
              <a:rPr sz="2000" b="1" spc="-7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by</a:t>
            </a:r>
            <a:r>
              <a:rPr sz="2000" b="1" spc="-4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phone?</a:t>
            </a:r>
            <a:endParaRPr sz="2000" dirty="0">
              <a:latin typeface="Calibri"/>
              <a:cs typeface="Calibri"/>
            </a:endParaRPr>
          </a:p>
          <a:p>
            <a:pPr marL="240665" marR="135890" indent="-228600">
              <a:lnSpc>
                <a:spcPts val="2200"/>
              </a:lnSpc>
              <a:spcBef>
                <a:spcPts val="10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During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COVID-</a:t>
            </a:r>
            <a:r>
              <a:rPr sz="2000" dirty="0">
                <a:latin typeface="Calibri"/>
                <a:cs typeface="Calibri"/>
              </a:rPr>
              <a:t>19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Public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Emergency,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surveys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completed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telehealth,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telephone.</a:t>
            </a:r>
            <a:r>
              <a:rPr lang="en-US" sz="2000" spc="-10" dirty="0">
                <a:latin typeface="Calibri"/>
                <a:cs typeface="Calibri"/>
              </a:rPr>
              <a:t> You will be notified if guidance changes with the Public Health Emergency ends. 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What</a:t>
            </a:r>
            <a:r>
              <a:rPr sz="2000" b="1" spc="-5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if</a:t>
            </a:r>
            <a:r>
              <a:rPr sz="2000" b="1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patient</a:t>
            </a:r>
            <a:r>
              <a:rPr sz="2000" b="1" spc="-2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is</a:t>
            </a:r>
            <a:r>
              <a:rPr sz="2000" b="1" spc="-6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covered</a:t>
            </a:r>
            <a:r>
              <a:rPr sz="2000" b="1" spc="-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by</a:t>
            </a:r>
            <a:r>
              <a:rPr sz="2000" b="1" spc="-4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Medi-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Cal?</a:t>
            </a:r>
            <a:r>
              <a:rPr sz="2000" b="1" spc="-8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Do</a:t>
            </a:r>
            <a:r>
              <a:rPr sz="2000" b="1" spc="-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they</a:t>
            </a:r>
            <a:r>
              <a:rPr sz="2000" b="1" spc="-4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need</a:t>
            </a:r>
            <a:r>
              <a:rPr sz="2000" b="1" spc="-5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GPRA?</a:t>
            </a:r>
            <a:endParaRPr sz="2000" dirty="0">
              <a:latin typeface="Calibri"/>
              <a:cs typeface="Calibri"/>
            </a:endParaRPr>
          </a:p>
          <a:p>
            <a:pPr marL="241300" marR="273685" indent="-228600">
              <a:lnSpc>
                <a:spcPts val="22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patient 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covered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Medi-</a:t>
            </a:r>
            <a:r>
              <a:rPr sz="2000" dirty="0">
                <a:latin typeface="Calibri"/>
                <a:cs typeface="Calibri"/>
              </a:rPr>
              <a:t>Cal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receiving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services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provider </a:t>
            </a:r>
            <a:r>
              <a:rPr sz="2000" dirty="0">
                <a:latin typeface="Calibri"/>
                <a:cs typeface="Calibri"/>
              </a:rPr>
              <a:t>funded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funds,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would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still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GPRA.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55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What</a:t>
            </a:r>
            <a:r>
              <a:rPr sz="2000" b="1" spc="-8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should</a:t>
            </a:r>
            <a:r>
              <a:rPr sz="2000" b="1" spc="-9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we</a:t>
            </a:r>
            <a:r>
              <a:rPr sz="2000" b="1" spc="-7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submit</a:t>
            </a:r>
            <a:r>
              <a:rPr sz="2000" b="1" spc="-9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for</a:t>
            </a:r>
            <a:r>
              <a:rPr sz="2000" b="1" spc="-7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clients</a:t>
            </a:r>
            <a:r>
              <a:rPr sz="2000" b="1" spc="-10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who</a:t>
            </a:r>
            <a:r>
              <a:rPr sz="2000" b="1" spc="-8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decline?</a:t>
            </a:r>
            <a:endParaRPr sz="20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210"/>
              </a:lnSpc>
              <a:spcBef>
                <a:spcPts val="102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20" dirty="0">
                <a:latin typeface="Calibri"/>
                <a:cs typeface="Calibri"/>
              </a:rPr>
              <a:t>Indicate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client’s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yes/no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consent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start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intake </a:t>
            </a:r>
            <a:r>
              <a:rPr sz="2000" spc="-35" dirty="0">
                <a:latin typeface="Calibri"/>
                <a:cs typeface="Calibri"/>
              </a:rPr>
              <a:t>survey.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declines,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survey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end.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037" y="756424"/>
            <a:ext cx="18980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150" dirty="0"/>
              <a:t> </a:t>
            </a:r>
            <a:r>
              <a:rPr sz="3200" spc="-45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15138" y="1339231"/>
            <a:ext cx="8018145" cy="42704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Should</a:t>
            </a:r>
            <a:r>
              <a:rPr sz="2000" b="1" spc="-7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we</a:t>
            </a:r>
            <a:r>
              <a:rPr sz="2000" b="1" spc="-5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assign</a:t>
            </a:r>
            <a:r>
              <a:rPr sz="2000" b="1" spc="-5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a</a:t>
            </a:r>
            <a:r>
              <a:rPr sz="2000" b="1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client</a:t>
            </a:r>
            <a:r>
              <a:rPr sz="2000" b="1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ID</a:t>
            </a:r>
            <a:r>
              <a:rPr sz="2000" b="1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even</a:t>
            </a:r>
            <a:r>
              <a:rPr sz="2000" b="1" spc="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if</a:t>
            </a:r>
            <a:r>
              <a:rPr sz="2000" b="1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the</a:t>
            </a:r>
            <a:r>
              <a:rPr sz="2000" b="1" spc="-4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client</a:t>
            </a:r>
            <a:r>
              <a:rPr sz="2000" b="1" spc="-7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declines</a:t>
            </a:r>
            <a:r>
              <a:rPr sz="2000" b="1" spc="-8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survey?</a:t>
            </a:r>
            <a:endParaRPr sz="2000" dirty="0">
              <a:latin typeface="Calibri"/>
              <a:cs typeface="Calibri"/>
            </a:endParaRPr>
          </a:p>
          <a:p>
            <a:pPr marL="241300" marR="326390" indent="-228600">
              <a:lnSpc>
                <a:spcPts val="220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spc="-65" dirty="0">
                <a:latin typeface="Calibri"/>
                <a:cs typeface="Calibri"/>
              </a:rPr>
              <a:t>Yes,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assign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eligible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clients 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even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decline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survey,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assist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tracking.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500" dirty="0">
              <a:latin typeface="Calibri"/>
              <a:cs typeface="Calibri"/>
            </a:endParaRPr>
          </a:p>
          <a:p>
            <a:pPr marL="241935" indent="-229235">
              <a:lnSpc>
                <a:spcPct val="100000"/>
              </a:lnSpc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Do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2000" b="1" spc="-9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who</a:t>
            </a:r>
            <a:r>
              <a:rPr sz="20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decline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D4F52"/>
                </a:solidFill>
                <a:latin typeface="Calibri"/>
                <a:cs typeface="Calibri"/>
              </a:rPr>
              <a:t>intake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need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complete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other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surveys?</a:t>
            </a:r>
            <a:endParaRPr sz="2000" dirty="0">
              <a:latin typeface="Calibri"/>
              <a:cs typeface="Calibri"/>
            </a:endParaRPr>
          </a:p>
          <a:p>
            <a:pPr marL="241935" marR="5080" indent="-228600">
              <a:lnSpc>
                <a:spcPts val="2200"/>
              </a:lnSpc>
              <a:spcBef>
                <a:spcPts val="1045"/>
              </a:spcBef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dirty="0">
                <a:latin typeface="Calibri"/>
                <a:cs typeface="Calibri"/>
              </a:rPr>
              <a:t>Clients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decline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survey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listed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Reports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page.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follow-</a:t>
            </a:r>
            <a:r>
              <a:rPr sz="2000" spc="-25" dirty="0">
                <a:latin typeface="Calibri"/>
                <a:cs typeface="Calibri"/>
              </a:rPr>
              <a:t>up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decline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intake.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 dirty="0">
              <a:latin typeface="Calibri"/>
              <a:cs typeface="Calibri"/>
            </a:endParaRPr>
          </a:p>
          <a:p>
            <a:pPr marL="241935" marR="108585" indent="-228600">
              <a:lnSpc>
                <a:spcPts val="2200"/>
              </a:lnSpc>
              <a:buFont typeface="Arial"/>
              <a:buChar char="•"/>
              <a:tabLst>
                <a:tab pos="241935" algn="l"/>
                <a:tab pos="24257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Do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we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need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use</a:t>
            </a:r>
            <a:r>
              <a:rPr sz="20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consent</a:t>
            </a:r>
            <a:r>
              <a:rPr sz="2000" b="1" spc="-8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form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for</a:t>
            </a:r>
            <a:r>
              <a:rPr sz="20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each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interview</a:t>
            </a:r>
            <a:r>
              <a:rPr sz="2000" b="1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4D4F52"/>
                </a:solidFill>
                <a:latin typeface="Calibri"/>
                <a:cs typeface="Calibri"/>
              </a:rPr>
              <a:t>(intake,</a:t>
            </a:r>
            <a:r>
              <a:rPr sz="2000" b="1" spc="-20" dirty="0">
                <a:solidFill>
                  <a:srgbClr val="4D4F52"/>
                </a:solidFill>
                <a:latin typeface="Calibri"/>
                <a:cs typeface="Calibri"/>
              </a:rPr>
              <a:t> follow-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up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discharge)?</a:t>
            </a:r>
            <a:endParaRPr sz="2000" dirty="0">
              <a:latin typeface="Calibri"/>
              <a:cs typeface="Calibri"/>
            </a:endParaRPr>
          </a:p>
          <a:p>
            <a:pPr marL="241300" marR="373380" indent="-228600">
              <a:lnSpc>
                <a:spcPts val="22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consent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only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before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intake.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However,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decline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subsequent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interviews</a:t>
            </a:r>
            <a:r>
              <a:rPr sz="2000" dirty="0">
                <a:latin typeface="Calibri"/>
                <a:cs typeface="Calibri"/>
              </a:rPr>
              <a:t> even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agree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intake.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431" y="812926"/>
            <a:ext cx="18980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150" dirty="0"/>
              <a:t> </a:t>
            </a:r>
            <a:r>
              <a:rPr sz="3200" spc="-45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35431" y="1524000"/>
            <a:ext cx="7694295" cy="41795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marR="5080" indent="-228600">
              <a:lnSpc>
                <a:spcPts val="221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What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if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it</a:t>
            </a:r>
            <a:r>
              <a:rPr sz="20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wasn't</a:t>
            </a:r>
            <a:r>
              <a:rPr sz="2000" b="1" spc="-7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possible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20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D4F52"/>
                </a:solidFill>
                <a:latin typeface="Calibri"/>
                <a:cs typeface="Calibri"/>
              </a:rPr>
              <a:t>administer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during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4D4F52"/>
                </a:solidFill>
                <a:latin typeface="Calibri"/>
                <a:cs typeface="Calibri"/>
              </a:rPr>
              <a:t>Intake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process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20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client</a:t>
            </a:r>
            <a:r>
              <a:rPr sz="2000" b="1" spc="-8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doesn't</a:t>
            </a:r>
            <a:r>
              <a:rPr sz="2000" b="1" spc="-8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come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back?</a:t>
            </a:r>
            <a:endParaRPr sz="2000" dirty="0">
              <a:latin typeface="Calibri"/>
              <a:cs typeface="Calibri"/>
            </a:endParaRPr>
          </a:p>
          <a:p>
            <a:pPr marL="240665" marR="18415" indent="-228600">
              <a:lnSpc>
                <a:spcPts val="2210"/>
              </a:lnSpc>
              <a:spcBef>
                <a:spcPts val="9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case,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GPRA.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treatment,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intake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re-</a:t>
            </a:r>
            <a:r>
              <a:rPr sz="2000" dirty="0">
                <a:latin typeface="Calibri"/>
                <a:cs typeface="Calibri"/>
              </a:rPr>
              <a:t>enter 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40665" marR="216535" indent="-228600">
              <a:lnSpc>
                <a:spcPts val="2200"/>
              </a:lnSpc>
              <a:spcBef>
                <a:spcPts val="16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If</a:t>
            </a:r>
            <a:r>
              <a:rPr sz="2000" b="1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we</a:t>
            </a:r>
            <a:r>
              <a:rPr sz="2000" b="1" spc="-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cannot</a:t>
            </a:r>
            <a:r>
              <a:rPr sz="2000" b="1" spc="-9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reach a</a:t>
            </a:r>
            <a:r>
              <a:rPr sz="2000" b="1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client</a:t>
            </a:r>
            <a:r>
              <a:rPr sz="2000" b="1" spc="-6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for</a:t>
            </a:r>
            <a:r>
              <a:rPr sz="2000" b="1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their</a:t>
            </a:r>
            <a:r>
              <a:rPr sz="2000" b="1" spc="-6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six-month</a:t>
            </a:r>
            <a:r>
              <a:rPr sz="2000" b="1" spc="-9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75757"/>
                </a:solidFill>
                <a:latin typeface="Calibri"/>
                <a:cs typeface="Calibri"/>
              </a:rPr>
              <a:t>follow-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up</a:t>
            </a:r>
            <a:r>
              <a:rPr sz="2000" b="1" spc="-3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or</a:t>
            </a:r>
            <a:r>
              <a:rPr sz="2000" b="1" spc="-2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discharge,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how</a:t>
            </a:r>
            <a:r>
              <a:rPr sz="2000" b="1" spc="-3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should</a:t>
            </a:r>
            <a:r>
              <a:rPr sz="2000" b="1" spc="-6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we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 document</a:t>
            </a:r>
            <a:r>
              <a:rPr sz="2000" b="1" spc="-9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this</a:t>
            </a:r>
            <a:r>
              <a:rPr sz="2000" b="1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client?</a:t>
            </a:r>
            <a:endParaRPr sz="2000" dirty="0">
              <a:latin typeface="Calibri"/>
              <a:cs typeface="Calibri"/>
            </a:endParaRPr>
          </a:p>
          <a:p>
            <a:pPr marL="240665" marR="121920" indent="-228600">
              <a:lnSpc>
                <a:spcPct val="91600"/>
              </a:lnSpc>
              <a:spcBef>
                <a:spcPts val="9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contact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14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days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trying,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administrative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follow-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discharge.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survey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queue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link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site’s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report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select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follow-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 </a:t>
            </a:r>
            <a:r>
              <a:rPr sz="2000" dirty="0">
                <a:latin typeface="Calibri"/>
                <a:cs typeface="Calibri"/>
              </a:rPr>
              <a:t>depending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survey;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asked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“Did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conduct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follow- </a:t>
            </a:r>
            <a:r>
              <a:rPr sz="2000" dirty="0">
                <a:latin typeface="Calibri"/>
                <a:cs typeface="Calibri"/>
              </a:rPr>
              <a:t>up/discharge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interview,”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select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“No”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administrative </a:t>
            </a:r>
            <a:r>
              <a:rPr sz="2000" spc="-20" dirty="0">
                <a:latin typeface="Calibri"/>
                <a:cs typeface="Calibri"/>
              </a:rPr>
              <a:t>follow-</a:t>
            </a:r>
            <a:r>
              <a:rPr sz="2000" spc="-10" dirty="0">
                <a:latin typeface="Calibri"/>
                <a:cs typeface="Calibri"/>
              </a:rPr>
              <a:t>up/discharge.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67" y="816382"/>
            <a:ext cx="18980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150" dirty="0"/>
              <a:t> </a:t>
            </a:r>
            <a:r>
              <a:rPr sz="3200" spc="-45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95067" y="1416278"/>
            <a:ext cx="7994015" cy="359664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When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should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we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conduct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discharge</a:t>
            </a:r>
            <a:r>
              <a:rPr sz="2000" b="1" spc="-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survey?</a:t>
            </a:r>
            <a:endParaRPr sz="2000">
              <a:latin typeface="Calibri"/>
              <a:cs typeface="Calibri"/>
            </a:endParaRPr>
          </a:p>
          <a:p>
            <a:pPr marL="241300" marR="120650" indent="-228600">
              <a:lnSpc>
                <a:spcPts val="210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program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existing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definition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policy,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follow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definition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policy,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conduct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survey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that </a:t>
            </a:r>
            <a:r>
              <a:rPr sz="2000" dirty="0">
                <a:latin typeface="Calibri"/>
                <a:cs typeface="Calibri"/>
              </a:rPr>
              <a:t>time.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definition</a:t>
            </a:r>
            <a:r>
              <a:rPr sz="2000" dirty="0">
                <a:latin typeface="Calibri"/>
                <a:cs typeface="Calibri"/>
              </a:rPr>
              <a:t> or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policy,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discharge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interview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whom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days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have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elapsed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time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contact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42570" indent="-228600" algn="just">
              <a:lnSpc>
                <a:spcPct val="100000"/>
              </a:lnSpc>
              <a:spcBef>
                <a:spcPts val="1330"/>
              </a:spcBef>
              <a:buFont typeface="Arial"/>
              <a:buChar char="•"/>
              <a:tabLst>
                <a:tab pos="24257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What</a:t>
            </a:r>
            <a:r>
              <a:rPr sz="2000" b="1" spc="-7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if</a:t>
            </a:r>
            <a:r>
              <a:rPr sz="20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clients</a:t>
            </a:r>
            <a:r>
              <a:rPr sz="2000" b="1" spc="-8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leave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and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then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return</a:t>
            </a:r>
            <a:r>
              <a:rPr sz="2000" b="1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2000" b="1" spc="-7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treatment?</a:t>
            </a:r>
            <a:endParaRPr sz="2000">
              <a:latin typeface="Calibri"/>
              <a:cs typeface="Calibri"/>
            </a:endParaRPr>
          </a:p>
          <a:p>
            <a:pPr marL="241935" marR="5080" indent="-228600" algn="just">
              <a:lnSpc>
                <a:spcPts val="2100"/>
              </a:lnSpc>
              <a:spcBef>
                <a:spcPts val="1030"/>
              </a:spcBef>
              <a:buFont typeface="Arial"/>
              <a:buChar char="•"/>
              <a:tabLst>
                <a:tab pos="242570" algn="l"/>
              </a:tabLst>
            </a:pPr>
            <a:r>
              <a:rPr sz="2000" dirty="0">
                <a:latin typeface="Calibri"/>
                <a:cs typeface="Calibri"/>
              </a:rPr>
              <a:t>Conduct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survey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leaves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treatment.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 </a:t>
            </a:r>
            <a:r>
              <a:rPr sz="2000" dirty="0">
                <a:latin typeface="Calibri"/>
                <a:cs typeface="Calibri"/>
              </a:rPr>
              <a:t>comes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back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discharged,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intake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completed,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same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443" y="757544"/>
            <a:ext cx="19386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65" dirty="0"/>
              <a:t> </a:t>
            </a:r>
            <a:r>
              <a:rPr sz="3200" spc="-20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76251" y="1450720"/>
            <a:ext cx="8134984" cy="444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3365" indent="-2292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How</a:t>
            </a:r>
            <a:r>
              <a:rPr sz="2000" b="1" spc="-7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do</a:t>
            </a:r>
            <a:r>
              <a:rPr sz="2000" b="1" spc="-6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I</a:t>
            </a:r>
            <a:r>
              <a:rPr sz="2000" b="1" spc="-5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change</a:t>
            </a:r>
            <a:r>
              <a:rPr sz="2000" b="1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or</a:t>
            </a:r>
            <a:r>
              <a:rPr sz="2000" b="1" spc="-5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edit</a:t>
            </a:r>
            <a:r>
              <a:rPr sz="2000" b="1" spc="-6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a</a:t>
            </a:r>
            <a:r>
              <a:rPr sz="2000" b="1" spc="-6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75757"/>
                </a:solidFill>
                <a:latin typeface="Calibri"/>
                <a:cs typeface="Calibri"/>
              </a:rPr>
              <a:t>survey</a:t>
            </a:r>
            <a:r>
              <a:rPr sz="2000" b="1" spc="-20" dirty="0">
                <a:solidFill>
                  <a:srgbClr val="575757"/>
                </a:solidFill>
                <a:latin typeface="Calibri"/>
                <a:cs typeface="Calibri"/>
              </a:rPr>
              <a:t> submitted</a:t>
            </a:r>
            <a:r>
              <a:rPr sz="2000" b="1" spc="-8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through</a:t>
            </a:r>
            <a:r>
              <a:rPr sz="2000" b="1" spc="-55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REDCap?</a:t>
            </a:r>
            <a:endParaRPr sz="20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Surveys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edited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submitted.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change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survey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already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submitted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Aurrera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make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change.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367665" indent="-343535">
              <a:lnSpc>
                <a:spcPct val="100000"/>
              </a:lnSpc>
              <a:spcBef>
                <a:spcPts val="145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Can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access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past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submitted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surveys</a:t>
            </a:r>
            <a:r>
              <a:rPr sz="2000" b="1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from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my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D4F52"/>
                </a:solidFill>
                <a:latin typeface="Calibri"/>
                <a:cs typeface="Calibri"/>
              </a:rPr>
              <a:t>site’s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reports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page?</a:t>
            </a:r>
            <a:endParaRPr sz="2000">
              <a:latin typeface="Calibri"/>
              <a:cs typeface="Calibri"/>
            </a:endParaRPr>
          </a:p>
          <a:p>
            <a:pPr marL="367665" marR="144145" indent="-34290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000" dirty="0">
                <a:latin typeface="Calibri"/>
                <a:cs typeface="Calibri"/>
              </a:rPr>
              <a:t>Surveys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cannot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accessed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reports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page.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access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dirty="0">
                <a:latin typeface="Calibri"/>
                <a:cs typeface="Calibri"/>
              </a:rPr>
              <a:t>survey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have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submitted,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Aurrera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provide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survey.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253365" indent="-229235">
              <a:lnSpc>
                <a:spcPct val="100000"/>
              </a:lnSpc>
              <a:spcBef>
                <a:spcPts val="1460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lost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return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code</a:t>
            </a:r>
            <a:r>
              <a:rPr sz="2000" b="1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return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survey I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saved.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How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do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get</a:t>
            </a:r>
            <a:r>
              <a:rPr sz="2000" b="1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it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back?</a:t>
            </a:r>
            <a:endParaRPr sz="2000">
              <a:latin typeface="Calibri"/>
              <a:cs typeface="Calibri"/>
            </a:endParaRPr>
          </a:p>
          <a:p>
            <a:pPr marL="253365" marR="234950" indent="-228600">
              <a:lnSpc>
                <a:spcPts val="2200"/>
              </a:lnSpc>
              <a:spcBef>
                <a:spcPts val="1045"/>
              </a:spcBef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sz="2000" dirty="0">
                <a:latin typeface="Calibri"/>
                <a:cs typeface="Calibri"/>
              </a:rPr>
              <a:t>Email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Aurrera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Health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Group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DHCSReporting@aurrerahealth.com</a:t>
            </a:r>
            <a:r>
              <a:rPr sz="2000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we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return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code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needed.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443" y="757544"/>
            <a:ext cx="19386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65" dirty="0"/>
              <a:t> </a:t>
            </a:r>
            <a:r>
              <a:rPr sz="3200" spc="-20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476251" y="1450720"/>
            <a:ext cx="8134984" cy="48224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03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253365" algn="l"/>
                <a:tab pos="254000" algn="l"/>
              </a:tabLst>
            </a:pPr>
            <a:r>
              <a:rPr lang="en-US" sz="2000" b="1" dirty="0">
                <a:solidFill>
                  <a:srgbClr val="575757"/>
                </a:solidFill>
                <a:latin typeface="Calibri"/>
                <a:cs typeface="Calibri"/>
              </a:rPr>
              <a:t>Our site is new to SOR funding and GPRA requirements, where do we find our program specific page for REDCap</a:t>
            </a:r>
            <a:r>
              <a:rPr sz="2000" b="1" spc="-10" dirty="0">
                <a:solidFill>
                  <a:srgbClr val="575757"/>
                </a:solidFill>
                <a:latin typeface="Calibri"/>
                <a:cs typeface="Calibri"/>
              </a:rPr>
              <a:t>?</a:t>
            </a:r>
            <a:endParaRPr sz="20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2000" dirty="0">
                <a:latin typeface="Calibri"/>
                <a:cs typeface="Calibri"/>
              </a:rPr>
              <a:t>Aurrera is in the process of creating new site pages in REDCap and will update the Handbook with new site IDs and report pages soon. </a:t>
            </a:r>
            <a:endParaRPr sz="2000" dirty="0">
              <a:latin typeface="Calibri"/>
              <a:cs typeface="Calibri"/>
            </a:endParaRPr>
          </a:p>
          <a:p>
            <a:pPr marL="367665" indent="-343535">
              <a:lnSpc>
                <a:spcPct val="100000"/>
              </a:lnSpc>
              <a:spcBef>
                <a:spcPts val="145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lang="en-US" sz="2000" b="1" dirty="0">
                <a:solidFill>
                  <a:srgbClr val="4D4F52"/>
                </a:solidFill>
                <a:latin typeface="Calibri"/>
                <a:cs typeface="Calibri"/>
              </a:rPr>
              <a:t>Our site branched into new sites in SOR 3 – how do we track clients who had previously been under the main site ID moving to new site IDs?</a:t>
            </a:r>
            <a:endParaRPr sz="2000" dirty="0">
              <a:latin typeface="Calibri"/>
              <a:cs typeface="Calibri"/>
            </a:endParaRPr>
          </a:p>
          <a:p>
            <a:pPr marL="367665" marR="144145" indent="-342900">
              <a:lnSpc>
                <a:spcPct val="100000"/>
              </a:lnSpc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lang="en-US" sz="2000" dirty="0">
                <a:latin typeface="Calibri"/>
                <a:cs typeface="Calibri"/>
              </a:rPr>
              <a:t>Please email </a:t>
            </a:r>
            <a:r>
              <a:rPr lang="en-US" sz="2000" dirty="0">
                <a:latin typeface="Calibri"/>
                <a:cs typeface="Calibri"/>
                <a:hlinkClick r:id="rId2"/>
              </a:rPr>
              <a:t>DHCSReporting@aurrerahealth.com</a:t>
            </a:r>
            <a:r>
              <a:rPr lang="en-US" sz="2000" dirty="0">
                <a:latin typeface="Calibri"/>
                <a:cs typeface="Calibri"/>
              </a:rPr>
              <a:t> for personalized assistance. We will ask for a list of client IDs that need to be migrated to a new site report page, but the client themselves aren’t changing location. 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53365" indent="-229235">
              <a:lnSpc>
                <a:spcPct val="100000"/>
              </a:lnSpc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lang="en-US" sz="2000" b="1" dirty="0">
                <a:solidFill>
                  <a:srgbClr val="4D4F52"/>
                </a:solidFill>
                <a:latin typeface="Calibri"/>
                <a:cs typeface="Calibri"/>
              </a:rPr>
              <a:t>How do we handle clients that are moving from one site to another? </a:t>
            </a:r>
          </a:p>
          <a:p>
            <a:pPr marL="253365" indent="-229235">
              <a:lnSpc>
                <a:spcPct val="100000"/>
              </a:lnSpc>
              <a:buFont typeface="Arial"/>
              <a:buChar char="•"/>
              <a:tabLst>
                <a:tab pos="253365" algn="l"/>
                <a:tab pos="254000" algn="l"/>
              </a:tabLst>
            </a:pPr>
            <a:r>
              <a:rPr lang="en-US" sz="2000" dirty="0">
                <a:latin typeface="Calibri"/>
                <a:cs typeface="Calibri"/>
              </a:rPr>
              <a:t>For clients who are moving physical locations, complete a discharge survey at their current site. When they present at the new site, complete an intake and assign a new client ID. This is to maintain consistency with clients who change sites without site collaboration. 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42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67" y="816382"/>
            <a:ext cx="18980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150" dirty="0"/>
              <a:t> </a:t>
            </a:r>
            <a:r>
              <a:rPr sz="3200" spc="-45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45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/>
              <a:t>Can</a:t>
            </a:r>
            <a:r>
              <a:rPr spc="-60" dirty="0"/>
              <a:t> </a:t>
            </a:r>
            <a:r>
              <a:rPr dirty="0"/>
              <a:t>I</a:t>
            </a:r>
            <a:r>
              <a:rPr spc="-45" dirty="0"/>
              <a:t> </a:t>
            </a:r>
            <a:r>
              <a:rPr dirty="0"/>
              <a:t>provide</a:t>
            </a:r>
            <a:r>
              <a:rPr spc="-95" dirty="0"/>
              <a:t> </a:t>
            </a:r>
            <a:r>
              <a:rPr dirty="0"/>
              <a:t>an</a:t>
            </a:r>
            <a:r>
              <a:rPr spc="-45" dirty="0"/>
              <a:t> </a:t>
            </a:r>
            <a:r>
              <a:rPr spc="-10" dirty="0"/>
              <a:t>incentive</a:t>
            </a:r>
            <a:r>
              <a:rPr spc="-50" dirty="0"/>
              <a:t> </a:t>
            </a:r>
            <a:r>
              <a:rPr dirty="0"/>
              <a:t>for</a:t>
            </a:r>
            <a:r>
              <a:rPr spc="-65" dirty="0"/>
              <a:t> </a:t>
            </a:r>
            <a:r>
              <a:rPr dirty="0"/>
              <a:t>clients</a:t>
            </a:r>
            <a:r>
              <a:rPr spc="-90" dirty="0"/>
              <a:t> </a:t>
            </a:r>
            <a:r>
              <a:rPr dirty="0"/>
              <a:t>to</a:t>
            </a:r>
            <a:r>
              <a:rPr spc="-95" dirty="0"/>
              <a:t> </a:t>
            </a:r>
            <a:r>
              <a:rPr spc="-20" dirty="0"/>
              <a:t>take</a:t>
            </a:r>
            <a:r>
              <a:rPr spc="-4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spc="-10" dirty="0"/>
              <a:t>survey?</a:t>
            </a:r>
          </a:p>
          <a:p>
            <a:pPr marL="240665" marR="5080" indent="-227965">
              <a:lnSpc>
                <a:spcPct val="917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certain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interviews,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SOR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funding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pay</a:t>
            </a:r>
            <a:r>
              <a:rPr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for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incentives,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with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maximum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cash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value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$30</a:t>
            </a:r>
            <a:r>
              <a:rPr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interview.</a:t>
            </a:r>
            <a:r>
              <a:rPr b="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incentives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can</a:t>
            </a:r>
            <a:r>
              <a:rPr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include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items</a:t>
            </a:r>
            <a:r>
              <a:rPr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such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food</a:t>
            </a:r>
            <a:r>
              <a:rPr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vouchers,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 transportation</a:t>
            </a:r>
            <a:r>
              <a:rPr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vouchers,</a:t>
            </a:r>
            <a:r>
              <a:rPr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or</a:t>
            </a:r>
            <a:r>
              <a:rPr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phone cards.</a:t>
            </a: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Incentives</a:t>
            </a:r>
            <a:r>
              <a:rPr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permitted</a:t>
            </a:r>
            <a:r>
              <a:rPr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for:</a:t>
            </a:r>
          </a:p>
          <a:p>
            <a:pPr marL="469900">
              <a:lnSpc>
                <a:spcPct val="100000"/>
              </a:lnSpc>
              <a:spcBef>
                <a:spcPts val="695"/>
              </a:spcBef>
              <a:tabLst>
                <a:tab pos="812165" algn="l"/>
              </a:tabLst>
            </a:pPr>
            <a:r>
              <a:rPr b="0" spc="-5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GPRA</a:t>
            </a:r>
            <a:r>
              <a:rPr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intake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interviews.</a:t>
            </a:r>
          </a:p>
          <a:p>
            <a:pPr marL="469900">
              <a:lnSpc>
                <a:spcPct val="100000"/>
              </a:lnSpc>
              <a:spcBef>
                <a:spcPts val="710"/>
              </a:spcBef>
              <a:tabLst>
                <a:tab pos="812165" algn="l"/>
              </a:tabLst>
            </a:pPr>
            <a:r>
              <a:rPr b="0" spc="-5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b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Routine</a:t>
            </a:r>
            <a:r>
              <a:rPr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GPRA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 discharge</a:t>
            </a:r>
            <a:r>
              <a:rPr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interviews</a:t>
            </a:r>
          </a:p>
          <a:p>
            <a:pPr marL="240665" indent="-22796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Incentives</a:t>
            </a:r>
            <a:r>
              <a:rPr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000000"/>
                </a:solidFill>
                <a:latin typeface="Calibri"/>
                <a:cs typeface="Calibri"/>
              </a:rPr>
              <a:t>permitted</a:t>
            </a:r>
            <a:r>
              <a:rPr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000000"/>
                </a:solidFill>
                <a:latin typeface="Calibri"/>
                <a:cs typeface="Calibri"/>
              </a:rPr>
              <a:t>for:</a:t>
            </a:r>
          </a:p>
          <a:p>
            <a:pPr marL="812165" lvl="1" indent="-342265">
              <a:lnSpc>
                <a:spcPct val="100000"/>
              </a:lnSpc>
              <a:spcBef>
                <a:spcPts val="300"/>
              </a:spcBef>
              <a:buClr>
                <a:srgbClr val="00AF50"/>
              </a:buClr>
              <a:buFont typeface="Wingdings"/>
              <a:buChar char=""/>
              <a:tabLst>
                <a:tab pos="812165" algn="l"/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Completion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six-</a:t>
            </a:r>
            <a:r>
              <a:rPr sz="2000" dirty="0">
                <a:latin typeface="Calibri"/>
                <a:cs typeface="Calibri"/>
              </a:rPr>
              <a:t>month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follow-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interview.</a:t>
            </a:r>
            <a:endParaRPr sz="2000" dirty="0">
              <a:latin typeface="Calibri"/>
              <a:cs typeface="Calibri"/>
            </a:endParaRPr>
          </a:p>
          <a:p>
            <a:pPr marL="812165" marR="489584" lvl="1" indent="-342265">
              <a:lnSpc>
                <a:spcPct val="91800"/>
              </a:lnSpc>
              <a:spcBef>
                <a:spcPts val="495"/>
              </a:spcBef>
              <a:buClr>
                <a:srgbClr val="00AF50"/>
              </a:buClr>
              <a:buFont typeface="Wingdings"/>
              <a:buChar char=""/>
              <a:tabLst>
                <a:tab pos="812165" algn="l"/>
                <a:tab pos="812800" algn="l"/>
              </a:tabLst>
            </a:pP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interviews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where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program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staff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search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left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program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dropped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program.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67" y="816382"/>
            <a:ext cx="189801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GPRA</a:t>
            </a:r>
            <a:r>
              <a:rPr sz="3200" spc="-150" dirty="0"/>
              <a:t> </a:t>
            </a:r>
            <a:r>
              <a:rPr sz="3200" spc="-45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46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5067" y="1803654"/>
            <a:ext cx="7999730" cy="334137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0665" marR="5080" indent="-228600">
              <a:lnSpc>
                <a:spcPts val="221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How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does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incentive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D4F52"/>
                </a:solidFill>
                <a:latin typeface="Calibri"/>
                <a:cs typeface="Calibri"/>
              </a:rPr>
              <a:t>relate</a:t>
            </a:r>
            <a:r>
              <a:rPr sz="20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incentives</a:t>
            </a:r>
            <a:r>
              <a:rPr sz="2000" b="1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used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in</a:t>
            </a:r>
            <a:r>
              <a:rPr sz="2000" b="1" spc="-5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our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Contingency Management</a:t>
            </a:r>
            <a:r>
              <a:rPr sz="2000" b="1" spc="-9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program?</a:t>
            </a:r>
            <a:endParaRPr sz="2000" dirty="0">
              <a:latin typeface="Calibri"/>
              <a:cs typeface="Calibri"/>
            </a:endParaRPr>
          </a:p>
          <a:p>
            <a:pPr marL="240665" marR="210820" indent="-228600">
              <a:lnSpc>
                <a:spcPct val="91800"/>
              </a:lnSpc>
              <a:spcBef>
                <a:spcPts val="94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GPRA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incentives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10" dirty="0">
                <a:latin typeface="Calibri"/>
                <a:cs typeface="Calibri"/>
              </a:rPr>
              <a:t> intended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improve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rates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follow-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 completion;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separate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from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incentives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Contingency Management,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provided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treatment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approach.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  <a:p>
            <a:pPr marL="240665" marR="619760" indent="-228600">
              <a:lnSpc>
                <a:spcPts val="2200"/>
              </a:lnSpc>
              <a:spcBef>
                <a:spcPts val="16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Does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$30</a:t>
            </a:r>
            <a:r>
              <a:rPr sz="2000" b="1" spc="-3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incentive</a:t>
            </a:r>
            <a:r>
              <a:rPr sz="20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count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toward</a:t>
            </a:r>
            <a:r>
              <a:rPr sz="20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b="1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$75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per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year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limit</a:t>
            </a:r>
            <a:r>
              <a:rPr sz="20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4D4F52"/>
                </a:solidFill>
                <a:latin typeface="Calibri"/>
                <a:cs typeface="Calibri"/>
              </a:rPr>
              <a:t>on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incentives</a:t>
            </a:r>
            <a:r>
              <a:rPr sz="2000" b="1" spc="-1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for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Medicaid</a:t>
            </a:r>
            <a:r>
              <a:rPr sz="2000" b="1" spc="-9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beneficiaries?</a:t>
            </a:r>
            <a:endParaRPr sz="2000" dirty="0">
              <a:latin typeface="Calibri"/>
              <a:cs typeface="Calibri"/>
            </a:endParaRPr>
          </a:p>
          <a:p>
            <a:pPr marL="240665" marR="46355" indent="-228600">
              <a:lnSpc>
                <a:spcPts val="22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SAMHSA</a:t>
            </a:r>
            <a:r>
              <a:rPr sz="2000" spc="-7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has</a:t>
            </a:r>
            <a:r>
              <a:rPr sz="20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clarified</a:t>
            </a:r>
            <a:r>
              <a:rPr sz="20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that</a:t>
            </a:r>
            <a:r>
              <a:rPr sz="20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$30</a:t>
            </a:r>
            <a:r>
              <a:rPr sz="2000" spc="-8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2000" spc="-2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D4F52"/>
                </a:solidFill>
                <a:latin typeface="Calibri"/>
                <a:cs typeface="Calibri"/>
              </a:rPr>
              <a:t>incentive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 is</a:t>
            </a:r>
            <a:r>
              <a:rPr sz="2000" spc="-2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D4F52"/>
                </a:solidFill>
                <a:latin typeface="Calibri"/>
                <a:cs typeface="Calibri"/>
              </a:rPr>
              <a:t>separate</a:t>
            </a:r>
            <a:r>
              <a:rPr sz="2000" spc="-1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from</a:t>
            </a:r>
            <a:r>
              <a:rPr sz="2000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4D4F52"/>
                </a:solidFill>
                <a:latin typeface="Calibri"/>
                <a:cs typeface="Calibri"/>
              </a:rPr>
              <a:t>$75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annual</a:t>
            </a:r>
            <a:r>
              <a:rPr sz="2000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limit</a:t>
            </a:r>
            <a:r>
              <a:rPr sz="2000" spc="-1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D4F52"/>
                </a:solidFill>
                <a:latin typeface="Calibri"/>
                <a:cs typeface="Calibri"/>
              </a:rPr>
              <a:t>on</a:t>
            </a:r>
            <a:r>
              <a:rPr sz="2000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D4F52"/>
                </a:solidFill>
                <a:latin typeface="Calibri"/>
                <a:cs typeface="Calibri"/>
              </a:rPr>
              <a:t>incentives</a:t>
            </a:r>
            <a:r>
              <a:rPr sz="2000" spc="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D4F52"/>
                </a:solidFill>
                <a:latin typeface="Calibri"/>
                <a:cs typeface="Calibri"/>
              </a:rPr>
              <a:t>for</a:t>
            </a:r>
            <a:r>
              <a:rPr sz="2000" spc="-8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D4F52"/>
                </a:solidFill>
                <a:latin typeface="Calibri"/>
                <a:cs typeface="Calibri"/>
              </a:rPr>
              <a:t>contingency</a:t>
            </a:r>
            <a:r>
              <a:rPr sz="2000" spc="-9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D4F52"/>
                </a:solidFill>
                <a:latin typeface="Calibri"/>
                <a:cs typeface="Calibri"/>
              </a:rPr>
              <a:t>management.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067" y="816382"/>
            <a:ext cx="19018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GPRA</a:t>
            </a:r>
            <a:r>
              <a:rPr sz="3200" spc="-155" dirty="0"/>
              <a:t> </a:t>
            </a:r>
            <a:r>
              <a:rPr sz="3200" spc="-25" dirty="0"/>
              <a:t>FAQs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spc="-25" dirty="0"/>
              <a:t>47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5227" y="1788515"/>
            <a:ext cx="7886700" cy="35566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What</a:t>
            </a:r>
            <a:r>
              <a:rPr sz="2000" b="1" spc="-7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should</a:t>
            </a:r>
            <a:r>
              <a:rPr sz="2000" b="1" spc="-7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track</a:t>
            </a:r>
            <a:r>
              <a:rPr sz="20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if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I</a:t>
            </a:r>
            <a:r>
              <a:rPr sz="2000" b="1" spc="-3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plan</a:t>
            </a:r>
            <a:r>
              <a:rPr sz="2000" b="1" spc="-60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to</a:t>
            </a:r>
            <a:r>
              <a:rPr sz="2000" b="1" spc="-4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provide</a:t>
            </a:r>
            <a:r>
              <a:rPr sz="2000" b="1" spc="-6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D4F52"/>
                </a:solidFill>
                <a:latin typeface="Calibri"/>
                <a:cs typeface="Calibri"/>
              </a:rPr>
              <a:t>GPRA</a:t>
            </a:r>
            <a:r>
              <a:rPr sz="2000" b="1" spc="-55" dirty="0">
                <a:solidFill>
                  <a:srgbClr val="4D4F5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D4F52"/>
                </a:solidFill>
                <a:latin typeface="Calibri"/>
                <a:cs typeface="Calibri"/>
              </a:rPr>
              <a:t>incentives?</a:t>
            </a:r>
            <a:endParaRPr sz="2000" dirty="0">
              <a:latin typeface="Calibri"/>
              <a:cs typeface="Calibri"/>
            </a:endParaRPr>
          </a:p>
          <a:p>
            <a:pPr marL="241300" marR="5080" indent="-229235" algn="just">
              <a:lnSpc>
                <a:spcPct val="91800"/>
              </a:lnSpc>
              <a:spcBef>
                <a:spcPts val="40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Sites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should</a:t>
            </a:r>
            <a:r>
              <a:rPr sz="2000" spc="-10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implement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a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system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to</a:t>
            </a:r>
            <a:r>
              <a:rPr sz="2000" spc="-7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track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gift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cards</a:t>
            </a:r>
            <a:r>
              <a:rPr sz="2000" spc="-7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provided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to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individuals for</a:t>
            </a:r>
            <a:r>
              <a:rPr sz="2000" spc="-9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completing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six-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month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42729"/>
                </a:solidFill>
                <a:latin typeface="Calibri"/>
                <a:cs typeface="Calibri"/>
              </a:rPr>
              <a:t>follow-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up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discharge</a:t>
            </a:r>
            <a:r>
              <a:rPr sz="2000" spc="-8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surveys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where</a:t>
            </a:r>
            <a:r>
              <a:rPr sz="2000" spc="-3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client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is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hard</a:t>
            </a:r>
            <a:r>
              <a:rPr sz="2000" spc="-7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to</a:t>
            </a:r>
            <a:r>
              <a:rPr sz="2000" spc="-7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contact.</a:t>
            </a:r>
            <a:r>
              <a:rPr sz="2000" spc="-7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242729"/>
                </a:solidFill>
                <a:latin typeface="Calibri"/>
                <a:cs typeface="Calibri"/>
              </a:rPr>
              <a:t>Sites should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develop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a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log</a:t>
            </a:r>
            <a:r>
              <a:rPr sz="2000" spc="-8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system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that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tracks:</a:t>
            </a:r>
            <a:endParaRPr sz="2000" dirty="0">
              <a:latin typeface="Calibri"/>
              <a:cs typeface="Calibri"/>
            </a:endParaRPr>
          </a:p>
          <a:p>
            <a:pPr marL="698500" lvl="1" indent="-229235" algn="just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</a:tabLst>
            </a:pP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What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client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 received</a:t>
            </a:r>
            <a:r>
              <a:rPr sz="2000" spc="-1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gift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card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(noted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by</a:t>
            </a:r>
            <a:r>
              <a:rPr sz="2000" spc="-8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client</a:t>
            </a:r>
            <a:r>
              <a:rPr sz="2000" spc="-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ID)</a:t>
            </a:r>
            <a:endParaRPr sz="2000" dirty="0">
              <a:latin typeface="Calibri"/>
              <a:cs typeface="Calibri"/>
            </a:endParaRPr>
          </a:p>
          <a:p>
            <a:pPr marL="698500" lvl="1" indent="-229235" algn="just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Type</a:t>
            </a:r>
            <a:r>
              <a:rPr sz="2000" spc="-7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survey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(six-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month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242729"/>
                </a:solidFill>
                <a:latin typeface="Calibri"/>
                <a:cs typeface="Calibri"/>
              </a:rPr>
              <a:t>follow-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up,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non-routine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discharge)</a:t>
            </a:r>
            <a:endParaRPr sz="2000" dirty="0">
              <a:latin typeface="Calibri"/>
              <a:cs typeface="Calibri"/>
            </a:endParaRPr>
          </a:p>
          <a:p>
            <a:pPr marL="697865" marR="517525" lvl="1" indent="-228600">
              <a:lnSpc>
                <a:spcPts val="2210"/>
              </a:lnSpc>
              <a:spcBef>
                <a:spcPts val="53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45" dirty="0">
                <a:solidFill>
                  <a:srgbClr val="242729"/>
                </a:solidFill>
                <a:latin typeface="Calibri"/>
                <a:cs typeface="Calibri"/>
              </a:rPr>
              <a:t>Type</a:t>
            </a:r>
            <a:r>
              <a:rPr sz="2000" spc="-7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of</a:t>
            </a:r>
            <a:r>
              <a:rPr sz="2000" spc="-4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gift</a:t>
            </a:r>
            <a:r>
              <a:rPr sz="2000" spc="-1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card</a:t>
            </a:r>
            <a:r>
              <a:rPr sz="2000" spc="-4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(may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be</a:t>
            </a:r>
            <a:r>
              <a:rPr sz="2000" spc="-3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42729"/>
                </a:solidFill>
                <a:latin typeface="Calibri"/>
                <a:cs typeface="Calibri"/>
              </a:rPr>
              <a:t>food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voucher,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42729"/>
                </a:solidFill>
                <a:latin typeface="Calibri"/>
                <a:cs typeface="Calibri"/>
              </a:rPr>
              <a:t>transportation</a:t>
            </a:r>
            <a:r>
              <a:rPr sz="2000" spc="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voucher,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42729"/>
                </a:solidFill>
                <a:latin typeface="Calibri"/>
                <a:cs typeface="Calibri"/>
              </a:rPr>
              <a:t>or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phone</a:t>
            </a:r>
            <a:r>
              <a:rPr sz="2000" spc="-6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card)</a:t>
            </a:r>
            <a:endParaRPr sz="2000" dirty="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Amount</a:t>
            </a:r>
            <a:r>
              <a:rPr sz="2000" spc="-8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(may</a:t>
            </a:r>
            <a:r>
              <a:rPr sz="2000" spc="-7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be</a:t>
            </a:r>
            <a:r>
              <a:rPr sz="2000" spc="-5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up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to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42729"/>
                </a:solidFill>
                <a:latin typeface="Calibri"/>
                <a:cs typeface="Calibri"/>
              </a:rPr>
              <a:t>$30)</a:t>
            </a:r>
            <a:endParaRPr sz="2000" dirty="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Date</a:t>
            </a:r>
            <a:r>
              <a:rPr sz="2000" spc="-9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provided</a:t>
            </a:r>
            <a:endParaRPr sz="2000" dirty="0">
              <a:latin typeface="Calibri"/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Staff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member</a:t>
            </a:r>
            <a:r>
              <a:rPr sz="2000" spc="-60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42729"/>
                </a:solidFill>
                <a:latin typeface="Calibri"/>
                <a:cs typeface="Calibri"/>
              </a:rPr>
              <a:t>providing</a:t>
            </a:r>
            <a:r>
              <a:rPr sz="2000" spc="-4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the</a:t>
            </a:r>
            <a:r>
              <a:rPr sz="2000" spc="-5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42729"/>
                </a:solidFill>
                <a:latin typeface="Calibri"/>
                <a:cs typeface="Calibri"/>
              </a:rPr>
              <a:t>gift</a:t>
            </a:r>
            <a:r>
              <a:rPr sz="2000" spc="-45" dirty="0">
                <a:solidFill>
                  <a:srgbClr val="24272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42729"/>
                </a:solidFill>
                <a:latin typeface="Calibri"/>
                <a:cs typeface="Calibri"/>
              </a:rPr>
              <a:t>card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783" y="431796"/>
            <a:ext cx="7732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</a:t>
            </a:r>
            <a:r>
              <a:rPr sz="3200" spc="-90" dirty="0"/>
              <a:t> </a:t>
            </a:r>
            <a:r>
              <a:rPr sz="3200" dirty="0"/>
              <a:t>clients</a:t>
            </a:r>
            <a:r>
              <a:rPr sz="3200" spc="-80" dirty="0"/>
              <a:t> </a:t>
            </a:r>
            <a:r>
              <a:rPr sz="3200" dirty="0"/>
              <a:t>should</a:t>
            </a:r>
            <a:r>
              <a:rPr sz="3200" spc="-90" dirty="0"/>
              <a:t> </a:t>
            </a:r>
            <a:r>
              <a:rPr sz="3200" dirty="0"/>
              <a:t>receive</a:t>
            </a:r>
            <a:r>
              <a:rPr sz="3200" spc="-75" dirty="0"/>
              <a:t> </a:t>
            </a:r>
            <a:r>
              <a:rPr sz="3200" dirty="0"/>
              <a:t>the</a:t>
            </a:r>
            <a:r>
              <a:rPr sz="3200" spc="-55" dirty="0"/>
              <a:t> </a:t>
            </a:r>
            <a:r>
              <a:rPr sz="3200" dirty="0"/>
              <a:t>GPRA</a:t>
            </a:r>
            <a:r>
              <a:rPr sz="3200" spc="-65" dirty="0"/>
              <a:t> </a:t>
            </a:r>
            <a:r>
              <a:rPr sz="3200" spc="-10" dirty="0"/>
              <a:t>survey?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68174" y="1092279"/>
            <a:ext cx="7849234" cy="50367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73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GPRA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required</a:t>
            </a:r>
            <a:r>
              <a:rPr sz="1800" dirty="0">
                <a:latin typeface="Calibri"/>
                <a:cs typeface="Calibri"/>
              </a:rPr>
              <a:t> for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individuals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opioid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stimulant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treatment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recovery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funds.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includes:</a:t>
            </a:r>
            <a:endParaRPr sz="1800" dirty="0">
              <a:latin typeface="Calibri"/>
              <a:cs typeface="Calibri"/>
            </a:endParaRPr>
          </a:p>
          <a:p>
            <a:pPr marL="812165" marR="410845" lvl="1" indent="-342900" algn="just">
              <a:lnSpc>
                <a:spcPct val="106700"/>
              </a:lnSpc>
              <a:spcBef>
                <a:spcPts val="9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>
                <a:latin typeface="Calibri"/>
                <a:cs typeface="Calibri"/>
              </a:rPr>
              <a:t>Clients who are under or uninsured and who are receiving medication, counseling, or other services funded by the grant.</a:t>
            </a:r>
          </a:p>
          <a:p>
            <a:pPr marL="812165" marR="410845" lvl="1" indent="-342900" algn="just">
              <a:lnSpc>
                <a:spcPct val="106700"/>
              </a:lnSpc>
              <a:spcBef>
                <a:spcPts val="9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>
                <a:latin typeface="Calibri"/>
                <a:cs typeface="Calibri"/>
              </a:rPr>
              <a:t>Clients who are receive medical services (medications, immunizations, etc.) from a physician, nurse, or other provider whose salary is funded by the grant.</a:t>
            </a:r>
          </a:p>
          <a:p>
            <a:pPr marL="812800" marR="821690" lvl="1" indent="-343535" algn="just">
              <a:lnSpc>
                <a:spcPct val="106700"/>
              </a:lnSpc>
              <a:spcBef>
                <a:spcPts val="10"/>
              </a:spcBef>
              <a:buFont typeface="Arial"/>
              <a:buChar char="•"/>
              <a:tabLst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Clients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receive counseling,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peer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case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management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from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5" dirty="0">
                <a:latin typeface="Calibri"/>
                <a:cs typeface="Calibri"/>
              </a:rPr>
              <a:t>staff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member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salary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grant.</a:t>
            </a:r>
            <a:endParaRPr sz="18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050" dirty="0">
              <a:latin typeface="Calibri"/>
              <a:cs typeface="Calibri"/>
            </a:endParaRPr>
          </a:p>
          <a:p>
            <a:pPr marL="354965" marR="55880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Excluded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clients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receiving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non-</a:t>
            </a:r>
            <a:r>
              <a:rPr sz="1800" dirty="0">
                <a:latin typeface="Calibri"/>
                <a:cs typeface="Calibri"/>
              </a:rPr>
              <a:t>clinical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funded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grant. Examples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include:</a:t>
            </a:r>
            <a:endParaRPr sz="1800" dirty="0">
              <a:latin typeface="Calibri"/>
              <a:cs typeface="Calibri"/>
            </a:endParaRPr>
          </a:p>
          <a:p>
            <a:pPr marL="812165" lvl="1" indent="-342900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Clients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lang="en-US" sz="1800" spc="-40" dirty="0">
                <a:latin typeface="Calibri"/>
                <a:cs typeface="Calibri"/>
              </a:rPr>
              <a:t>only </a:t>
            </a:r>
            <a:r>
              <a:rPr sz="1800" dirty="0">
                <a:latin typeface="Calibri"/>
                <a:cs typeface="Calibri"/>
              </a:rPr>
              <a:t>engaged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prevention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education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activities.</a:t>
            </a:r>
            <a:endParaRPr sz="1800" dirty="0">
              <a:latin typeface="Calibri"/>
              <a:cs typeface="Calibri"/>
            </a:endParaRPr>
          </a:p>
          <a:p>
            <a:pPr marL="812165" marR="410845" lvl="1" indent="-342900">
              <a:lnSpc>
                <a:spcPct val="106700"/>
              </a:lnSpc>
              <a:spcBef>
                <a:spcPts val="9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Clients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whose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interaction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grant-</a:t>
            </a:r>
            <a:r>
              <a:rPr sz="1800" dirty="0">
                <a:latin typeface="Calibri"/>
                <a:cs typeface="Calibri"/>
              </a:rPr>
              <a:t>funded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staff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member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20" dirty="0">
                <a:latin typeface="Calibri"/>
                <a:cs typeface="Calibri"/>
              </a:rPr>
              <a:t>with administrative/front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desk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staff.</a:t>
            </a:r>
            <a:endParaRPr sz="1800" dirty="0">
              <a:latin typeface="Calibri"/>
              <a:cs typeface="Calibri"/>
            </a:endParaRPr>
          </a:p>
          <a:p>
            <a:pPr marL="812165" marR="156845" lvl="1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Clients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receiving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screening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referral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services,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yet </a:t>
            </a:r>
            <a:r>
              <a:rPr sz="1800" dirty="0">
                <a:latin typeface="Calibri"/>
                <a:cs typeface="Calibri"/>
              </a:rPr>
              <a:t>been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admitted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substance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treatment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recovery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services.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B588-AC68-9FE6-3866-9A5E2373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132920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D4D68-46B5-0D57-7B30-E3C5F8F59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4074" y="2686051"/>
            <a:ext cx="4939867" cy="2343149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DHCSReporting@aurrerahealth.com</a:t>
            </a:r>
            <a:r>
              <a:rPr lang="en-US" dirty="0"/>
              <a:t> – inbox monitored for sites to request assistance.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ED3092A0-59B1-360E-FB85-224812CA50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8" r="4747"/>
          <a:stretch/>
        </p:blipFill>
        <p:spPr>
          <a:xfrm>
            <a:off x="16" y="85725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279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33" y="650170"/>
            <a:ext cx="78682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Who</a:t>
            </a:r>
            <a:r>
              <a:rPr sz="3200" spc="-70" dirty="0"/>
              <a:t> </a:t>
            </a:r>
            <a:r>
              <a:rPr sz="3200" dirty="0"/>
              <a:t>should</a:t>
            </a:r>
            <a:r>
              <a:rPr sz="3200" spc="-80" dirty="0"/>
              <a:t> </a:t>
            </a:r>
            <a:r>
              <a:rPr sz="3200" dirty="0"/>
              <a:t>conduct</a:t>
            </a:r>
            <a:r>
              <a:rPr sz="3200" spc="-75" dirty="0"/>
              <a:t> </a:t>
            </a:r>
            <a:r>
              <a:rPr sz="3200" dirty="0"/>
              <a:t>the</a:t>
            </a:r>
            <a:r>
              <a:rPr sz="3200" spc="-70" dirty="0"/>
              <a:t> </a:t>
            </a:r>
            <a:r>
              <a:rPr sz="3200" dirty="0"/>
              <a:t>GPRA</a:t>
            </a:r>
            <a:r>
              <a:rPr sz="3200" spc="-65" dirty="0"/>
              <a:t> </a:t>
            </a:r>
            <a:r>
              <a:rPr sz="3200" dirty="0"/>
              <a:t>with</a:t>
            </a:r>
            <a:r>
              <a:rPr sz="3200" spc="-80" dirty="0"/>
              <a:t> </a:t>
            </a:r>
            <a:r>
              <a:rPr sz="3200" dirty="0"/>
              <a:t>the</a:t>
            </a:r>
            <a:r>
              <a:rPr sz="3200" spc="-65" dirty="0"/>
              <a:t> </a:t>
            </a:r>
            <a:r>
              <a:rPr sz="3200" spc="-10" dirty="0"/>
              <a:t>client?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93933" y="1317575"/>
            <a:ext cx="7826375" cy="4491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98755" indent="-342265">
              <a:lnSpc>
                <a:spcPct val="1072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SAMHSA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provide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guidance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types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staff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members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should </a:t>
            </a:r>
            <a:r>
              <a:rPr sz="1800" dirty="0">
                <a:latin typeface="Calibri"/>
                <a:cs typeface="Calibri"/>
              </a:rPr>
              <a:t>conduct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GPRA,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few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important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things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keep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mind:</a:t>
            </a:r>
            <a:endParaRPr sz="1800">
              <a:latin typeface="Calibri"/>
              <a:cs typeface="Calibri"/>
            </a:endParaRPr>
          </a:p>
          <a:p>
            <a:pPr marL="812165" marR="128905" lvl="1" indent="-342265">
              <a:lnSpc>
                <a:spcPct val="107000"/>
              </a:lnSpc>
              <a:spcBef>
                <a:spcPts val="7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GPRA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asks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questions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sensitive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nature,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including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questions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drug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alcohol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mental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sexual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activity,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criminal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activity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justice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system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involvement.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interviewer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communicate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clients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sensitive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nature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questions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them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know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they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decline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skip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question.</a:t>
            </a:r>
            <a:endParaRPr sz="1800">
              <a:latin typeface="Calibri"/>
              <a:cs typeface="Calibri"/>
            </a:endParaRPr>
          </a:p>
          <a:p>
            <a:pPr marL="812165" marR="85090" lvl="1" indent="-342265">
              <a:lnSpc>
                <a:spcPct val="107300"/>
              </a:lnSpc>
              <a:spcBef>
                <a:spcPts val="69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interview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take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place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quiet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location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from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distractions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interruptions,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ensure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privacy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comfort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client.</a:t>
            </a:r>
            <a:endParaRPr sz="1800">
              <a:latin typeface="Calibri"/>
              <a:cs typeface="Calibri"/>
            </a:endParaRPr>
          </a:p>
          <a:p>
            <a:pPr marL="812165" marR="5080" lvl="1" indent="-342900">
              <a:lnSpc>
                <a:spcPct val="107000"/>
              </a:lnSpc>
              <a:spcBef>
                <a:spcPts val="70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Sites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ensure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that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staff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conduct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GPRA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received Aurrera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Health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Group’s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GPRA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training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either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attending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training </a:t>
            </a:r>
            <a:r>
              <a:rPr sz="1800" dirty="0">
                <a:latin typeface="Calibri"/>
                <a:cs typeface="Calibri"/>
              </a:rPr>
              <a:t>webinar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viewing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training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videos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GPRA</a:t>
            </a:r>
            <a:r>
              <a:rPr sz="18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Resources</a:t>
            </a:r>
            <a:r>
              <a:rPr sz="18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Page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812165" marR="247015" lvl="1" indent="-342265">
              <a:lnSpc>
                <a:spcPct val="106700"/>
              </a:lnSpc>
              <a:spcBef>
                <a:spcPts val="70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1800" dirty="0">
                <a:latin typeface="Calibri"/>
                <a:cs typeface="Calibri"/>
              </a:rPr>
              <a:t>Because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sensitivity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survey,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sites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designate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counselor, </a:t>
            </a:r>
            <a:r>
              <a:rPr sz="1800" dirty="0">
                <a:latin typeface="Calibri"/>
                <a:cs typeface="Calibri"/>
              </a:rPr>
              <a:t>case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manager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MAT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navigator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conduct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survey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clients.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932" y="659064"/>
            <a:ext cx="7669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</a:t>
            </a:r>
            <a:r>
              <a:rPr sz="3200" spc="-95" dirty="0"/>
              <a:t> </a:t>
            </a:r>
            <a:r>
              <a:rPr sz="3200" dirty="0"/>
              <a:t>are</a:t>
            </a:r>
            <a:r>
              <a:rPr sz="3200" spc="-80" dirty="0"/>
              <a:t> </a:t>
            </a:r>
            <a:r>
              <a:rPr sz="3200" dirty="0"/>
              <a:t>the</a:t>
            </a:r>
            <a:r>
              <a:rPr sz="3200" spc="-55" dirty="0"/>
              <a:t> </a:t>
            </a:r>
            <a:r>
              <a:rPr sz="3200" dirty="0"/>
              <a:t>required</a:t>
            </a:r>
            <a:r>
              <a:rPr sz="3200" spc="-70" dirty="0"/>
              <a:t> </a:t>
            </a:r>
            <a:r>
              <a:rPr sz="3200" dirty="0"/>
              <a:t>data</a:t>
            </a:r>
            <a:r>
              <a:rPr sz="3200" spc="-105" dirty="0"/>
              <a:t> </a:t>
            </a:r>
            <a:r>
              <a:rPr sz="3200" dirty="0"/>
              <a:t>collection</a:t>
            </a:r>
            <a:r>
              <a:rPr sz="3200" spc="-120" dirty="0"/>
              <a:t> </a:t>
            </a:r>
            <a:r>
              <a:rPr sz="3200" spc="-10" dirty="0"/>
              <a:t>points?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22532" y="1399777"/>
            <a:ext cx="7571740" cy="4573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80365" indent="-635">
              <a:lnSpc>
                <a:spcPct val="107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For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grant,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GPRA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collected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individual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three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specific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points: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libri"/>
              <a:cs typeface="Calibri"/>
            </a:endParaRPr>
          </a:p>
          <a:p>
            <a:pPr marL="583565" marR="5080" indent="-342900">
              <a:lnSpc>
                <a:spcPct val="107000"/>
              </a:lnSpc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2000" spc="-20" dirty="0">
                <a:latin typeface="Calibri"/>
                <a:cs typeface="Calibri"/>
              </a:rPr>
              <a:t>Intake/baseline</a:t>
            </a:r>
            <a:r>
              <a:rPr lang="en-US" sz="2000" spc="-20" dirty="0">
                <a:latin typeface="Calibri"/>
                <a:cs typeface="Calibri"/>
              </a:rPr>
              <a:t>:</a:t>
            </a:r>
            <a:r>
              <a:rPr lang="en-US"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Intake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collected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soon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 </a:t>
            </a:r>
            <a:r>
              <a:rPr sz="2000" dirty="0">
                <a:latin typeface="Calibri"/>
                <a:cs typeface="Calibri"/>
              </a:rPr>
              <a:t>possible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client’s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intake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assessment,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later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4 </a:t>
            </a:r>
            <a:r>
              <a:rPr sz="2000" spc="-20" dirty="0">
                <a:latin typeface="Calibri"/>
                <a:cs typeface="Calibri"/>
              </a:rPr>
              <a:t>days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officially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enters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2050" dirty="0">
              <a:latin typeface="Calibri"/>
              <a:cs typeface="Calibri"/>
            </a:endParaRPr>
          </a:p>
          <a:p>
            <a:pPr marL="583565" marR="487045" indent="-342900">
              <a:lnSpc>
                <a:spcPct val="107000"/>
              </a:lnSpc>
              <a:buFont typeface="Symbol"/>
              <a:buChar char=""/>
              <a:tabLst>
                <a:tab pos="583565" algn="l"/>
                <a:tab pos="584200" algn="l"/>
              </a:tabLst>
            </a:pPr>
            <a:r>
              <a:rPr sz="2000" spc="-10" dirty="0">
                <a:latin typeface="Calibri"/>
                <a:cs typeface="Calibri"/>
              </a:rPr>
              <a:t>Six-</a:t>
            </a:r>
            <a:r>
              <a:rPr sz="2000" dirty="0">
                <a:latin typeface="Calibri"/>
                <a:cs typeface="Calibri"/>
              </a:rPr>
              <a:t>month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follow-</a:t>
            </a:r>
            <a:r>
              <a:rPr sz="2000" dirty="0">
                <a:latin typeface="Calibri"/>
                <a:cs typeface="Calibri"/>
              </a:rPr>
              <a:t>up: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Programs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follow-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six </a:t>
            </a:r>
            <a:r>
              <a:rPr sz="2000" dirty="0">
                <a:latin typeface="Calibri"/>
                <a:cs typeface="Calibri"/>
              </a:rPr>
              <a:t>months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after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initial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intake </a:t>
            </a:r>
            <a:r>
              <a:rPr sz="2000" spc="-10" dirty="0">
                <a:latin typeface="Calibri"/>
                <a:cs typeface="Calibri"/>
              </a:rPr>
              <a:t>for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 follow-</a:t>
            </a:r>
            <a:r>
              <a:rPr sz="2000" dirty="0">
                <a:latin typeface="Calibri"/>
                <a:cs typeface="Calibri"/>
              </a:rPr>
              <a:t>up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interview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(5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8 </a:t>
            </a:r>
            <a:r>
              <a:rPr sz="2000" dirty="0">
                <a:latin typeface="Calibri"/>
                <a:cs typeface="Calibri"/>
              </a:rPr>
              <a:t>month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window)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2050" dirty="0">
              <a:latin typeface="Calibri"/>
              <a:cs typeface="Calibri"/>
            </a:endParaRPr>
          </a:p>
          <a:p>
            <a:pPr marL="584200" marR="213995" indent="-343535" algn="just">
              <a:lnSpc>
                <a:spcPct val="107000"/>
              </a:lnSpc>
              <a:buFont typeface="Symbol"/>
              <a:buChar char=""/>
              <a:tabLst>
                <a:tab pos="584200" algn="l"/>
              </a:tabLst>
            </a:pPr>
            <a:r>
              <a:rPr sz="2000" spc="-10" dirty="0">
                <a:latin typeface="Calibri"/>
                <a:cs typeface="Calibri"/>
              </a:rPr>
              <a:t>Discharge: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Discharge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surveys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collected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upon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client’s discharge,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however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your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organization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defines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discharge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when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contact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program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30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days.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3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</a:t>
            </a:r>
            <a:r>
              <a:rPr sz="3200" spc="-90" dirty="0"/>
              <a:t> </a:t>
            </a:r>
            <a:r>
              <a:rPr sz="3200" dirty="0"/>
              <a:t>if</a:t>
            </a:r>
            <a:r>
              <a:rPr sz="3200" spc="-40" dirty="0"/>
              <a:t> </a:t>
            </a:r>
            <a:r>
              <a:rPr sz="3200" dirty="0"/>
              <a:t>I’m</a:t>
            </a:r>
            <a:r>
              <a:rPr sz="3200" spc="-50" dirty="0"/>
              <a:t> </a:t>
            </a:r>
            <a:r>
              <a:rPr sz="3200" dirty="0"/>
              <a:t>funded</a:t>
            </a:r>
            <a:r>
              <a:rPr sz="3200" spc="-50" dirty="0"/>
              <a:t> </a:t>
            </a:r>
            <a:r>
              <a:rPr sz="3200" dirty="0"/>
              <a:t>by</a:t>
            </a:r>
            <a:r>
              <a:rPr sz="3200" spc="-60" dirty="0"/>
              <a:t> </a:t>
            </a:r>
            <a:r>
              <a:rPr sz="3200" dirty="0"/>
              <a:t>more</a:t>
            </a:r>
            <a:r>
              <a:rPr sz="3200" spc="-55" dirty="0"/>
              <a:t> </a:t>
            </a:r>
            <a:r>
              <a:rPr sz="3200" dirty="0"/>
              <a:t>than</a:t>
            </a:r>
            <a:r>
              <a:rPr sz="3200" spc="-85" dirty="0"/>
              <a:t> </a:t>
            </a:r>
            <a:r>
              <a:rPr sz="3200" dirty="0"/>
              <a:t>one</a:t>
            </a:r>
            <a:r>
              <a:rPr sz="3200" spc="-35" dirty="0"/>
              <a:t> </a:t>
            </a:r>
            <a:r>
              <a:rPr sz="3200" spc="-10" dirty="0"/>
              <a:t>project?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60577" y="2752089"/>
            <a:ext cx="8242300" cy="3168650"/>
            <a:chOff x="560577" y="2752089"/>
            <a:chExt cx="8242300" cy="3168650"/>
          </a:xfrm>
        </p:grpSpPr>
        <p:sp>
          <p:nvSpPr>
            <p:cNvPr id="4" name="object 4"/>
            <p:cNvSpPr/>
            <p:nvPr/>
          </p:nvSpPr>
          <p:spPr>
            <a:xfrm>
              <a:off x="566927" y="2758439"/>
              <a:ext cx="8229600" cy="1570990"/>
            </a:xfrm>
            <a:custGeom>
              <a:avLst/>
              <a:gdLst/>
              <a:ahLst/>
              <a:cxnLst/>
              <a:rect l="l" t="t" r="r" b="b"/>
              <a:pathLst>
                <a:path w="8229600" h="1570989">
                  <a:moveTo>
                    <a:pt x="8229600" y="0"/>
                  </a:moveTo>
                  <a:lnTo>
                    <a:pt x="0" y="0"/>
                  </a:lnTo>
                  <a:lnTo>
                    <a:pt x="0" y="1570863"/>
                  </a:lnTo>
                  <a:lnTo>
                    <a:pt x="8229600" y="1570863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D2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6927" y="2758439"/>
              <a:ext cx="8229600" cy="1570990"/>
            </a:xfrm>
            <a:custGeom>
              <a:avLst/>
              <a:gdLst/>
              <a:ahLst/>
              <a:cxnLst/>
              <a:rect l="l" t="t" r="r" b="b"/>
              <a:pathLst>
                <a:path w="8229600" h="1570989">
                  <a:moveTo>
                    <a:pt x="0" y="0"/>
                  </a:moveTo>
                  <a:lnTo>
                    <a:pt x="8229600" y="0"/>
                  </a:lnTo>
                  <a:lnTo>
                    <a:pt x="8229600" y="1570863"/>
                  </a:lnTo>
                  <a:lnTo>
                    <a:pt x="0" y="157086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47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6927" y="4343400"/>
              <a:ext cx="8229600" cy="1570990"/>
            </a:xfrm>
            <a:custGeom>
              <a:avLst/>
              <a:gdLst/>
              <a:ahLst/>
              <a:cxnLst/>
              <a:rect l="l" t="t" r="r" b="b"/>
              <a:pathLst>
                <a:path w="8229600" h="1570989">
                  <a:moveTo>
                    <a:pt x="8229600" y="0"/>
                  </a:moveTo>
                  <a:lnTo>
                    <a:pt x="0" y="0"/>
                  </a:lnTo>
                  <a:lnTo>
                    <a:pt x="0" y="1570863"/>
                  </a:lnTo>
                  <a:lnTo>
                    <a:pt x="8229600" y="1570863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A6D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6927" y="4343400"/>
              <a:ext cx="8229600" cy="1570990"/>
            </a:xfrm>
            <a:custGeom>
              <a:avLst/>
              <a:gdLst/>
              <a:ahLst/>
              <a:cxnLst/>
              <a:rect l="l" t="t" r="r" b="b"/>
              <a:pathLst>
                <a:path w="8229600" h="1570989">
                  <a:moveTo>
                    <a:pt x="0" y="0"/>
                  </a:moveTo>
                  <a:lnTo>
                    <a:pt x="8229600" y="0"/>
                  </a:lnTo>
                  <a:lnTo>
                    <a:pt x="8229600" y="1570863"/>
                  </a:lnTo>
                  <a:lnTo>
                    <a:pt x="0" y="1570863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47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325867" y="3445763"/>
            <a:ext cx="772160" cy="638175"/>
          </a:xfrm>
          <a:custGeom>
            <a:avLst/>
            <a:gdLst/>
            <a:ahLst/>
            <a:cxnLst/>
            <a:rect l="l" t="t" r="r" b="b"/>
            <a:pathLst>
              <a:path w="772160" h="638175">
                <a:moveTo>
                  <a:pt x="550024" y="163880"/>
                </a:moveTo>
                <a:lnTo>
                  <a:pt x="386067" y="0"/>
                </a:lnTo>
                <a:lnTo>
                  <a:pt x="222135" y="163880"/>
                </a:lnTo>
                <a:lnTo>
                  <a:pt x="248691" y="190411"/>
                </a:lnTo>
                <a:lnTo>
                  <a:pt x="386067" y="53251"/>
                </a:lnTo>
                <a:lnTo>
                  <a:pt x="523468" y="190411"/>
                </a:lnTo>
                <a:lnTo>
                  <a:pt x="550024" y="163880"/>
                </a:lnTo>
                <a:close/>
              </a:path>
              <a:path w="772160" h="638175">
                <a:moveTo>
                  <a:pt x="772147" y="243014"/>
                </a:moveTo>
                <a:lnTo>
                  <a:pt x="715632" y="243014"/>
                </a:lnTo>
                <a:lnTo>
                  <a:pt x="715632" y="318274"/>
                </a:lnTo>
                <a:lnTo>
                  <a:pt x="715632" y="374713"/>
                </a:lnTo>
                <a:lnTo>
                  <a:pt x="715632" y="412356"/>
                </a:lnTo>
                <a:lnTo>
                  <a:pt x="715632" y="468795"/>
                </a:lnTo>
                <a:lnTo>
                  <a:pt x="715632" y="506425"/>
                </a:lnTo>
                <a:lnTo>
                  <a:pt x="715632" y="562864"/>
                </a:lnTo>
                <a:lnTo>
                  <a:pt x="659142" y="562864"/>
                </a:lnTo>
                <a:lnTo>
                  <a:pt x="659142" y="506425"/>
                </a:lnTo>
                <a:lnTo>
                  <a:pt x="715632" y="506425"/>
                </a:lnTo>
                <a:lnTo>
                  <a:pt x="715632" y="468795"/>
                </a:lnTo>
                <a:lnTo>
                  <a:pt x="659142" y="468795"/>
                </a:lnTo>
                <a:lnTo>
                  <a:pt x="659142" y="412356"/>
                </a:lnTo>
                <a:lnTo>
                  <a:pt x="715632" y="412356"/>
                </a:lnTo>
                <a:lnTo>
                  <a:pt x="715632" y="374713"/>
                </a:lnTo>
                <a:lnTo>
                  <a:pt x="659142" y="374713"/>
                </a:lnTo>
                <a:lnTo>
                  <a:pt x="659142" y="318274"/>
                </a:lnTo>
                <a:lnTo>
                  <a:pt x="715632" y="318274"/>
                </a:lnTo>
                <a:lnTo>
                  <a:pt x="715632" y="243014"/>
                </a:lnTo>
                <a:lnTo>
                  <a:pt x="621487" y="243014"/>
                </a:lnTo>
                <a:lnTo>
                  <a:pt x="621487" y="318274"/>
                </a:lnTo>
                <a:lnTo>
                  <a:pt x="621487" y="374713"/>
                </a:lnTo>
                <a:lnTo>
                  <a:pt x="621487" y="412356"/>
                </a:lnTo>
                <a:lnTo>
                  <a:pt x="621487" y="468795"/>
                </a:lnTo>
                <a:lnTo>
                  <a:pt x="621487" y="506425"/>
                </a:lnTo>
                <a:lnTo>
                  <a:pt x="621487" y="562864"/>
                </a:lnTo>
                <a:lnTo>
                  <a:pt x="564984" y="562864"/>
                </a:lnTo>
                <a:lnTo>
                  <a:pt x="564984" y="506425"/>
                </a:lnTo>
                <a:lnTo>
                  <a:pt x="621487" y="506425"/>
                </a:lnTo>
                <a:lnTo>
                  <a:pt x="621487" y="468795"/>
                </a:lnTo>
                <a:lnTo>
                  <a:pt x="564984" y="468795"/>
                </a:lnTo>
                <a:lnTo>
                  <a:pt x="564984" y="412356"/>
                </a:lnTo>
                <a:lnTo>
                  <a:pt x="621487" y="412356"/>
                </a:lnTo>
                <a:lnTo>
                  <a:pt x="621487" y="374713"/>
                </a:lnTo>
                <a:lnTo>
                  <a:pt x="564984" y="374713"/>
                </a:lnTo>
                <a:lnTo>
                  <a:pt x="564984" y="318274"/>
                </a:lnTo>
                <a:lnTo>
                  <a:pt x="621487" y="318274"/>
                </a:lnTo>
                <a:lnTo>
                  <a:pt x="621487" y="243014"/>
                </a:lnTo>
                <a:lnTo>
                  <a:pt x="527316" y="243014"/>
                </a:lnTo>
                <a:lnTo>
                  <a:pt x="527316" y="318274"/>
                </a:lnTo>
                <a:lnTo>
                  <a:pt x="527316" y="374713"/>
                </a:lnTo>
                <a:lnTo>
                  <a:pt x="527316" y="412356"/>
                </a:lnTo>
                <a:lnTo>
                  <a:pt x="527316" y="468795"/>
                </a:lnTo>
                <a:lnTo>
                  <a:pt x="527316" y="506425"/>
                </a:lnTo>
                <a:lnTo>
                  <a:pt x="527316" y="562864"/>
                </a:lnTo>
                <a:lnTo>
                  <a:pt x="470814" y="562864"/>
                </a:lnTo>
                <a:lnTo>
                  <a:pt x="470814" y="506425"/>
                </a:lnTo>
                <a:lnTo>
                  <a:pt x="527316" y="506425"/>
                </a:lnTo>
                <a:lnTo>
                  <a:pt x="527316" y="468795"/>
                </a:lnTo>
                <a:lnTo>
                  <a:pt x="470814" y="468795"/>
                </a:lnTo>
                <a:lnTo>
                  <a:pt x="470814" y="412356"/>
                </a:lnTo>
                <a:lnTo>
                  <a:pt x="527316" y="412356"/>
                </a:lnTo>
                <a:lnTo>
                  <a:pt x="527316" y="374713"/>
                </a:lnTo>
                <a:lnTo>
                  <a:pt x="470814" y="374713"/>
                </a:lnTo>
                <a:lnTo>
                  <a:pt x="470814" y="318274"/>
                </a:lnTo>
                <a:lnTo>
                  <a:pt x="527316" y="318274"/>
                </a:lnTo>
                <a:lnTo>
                  <a:pt x="527316" y="243014"/>
                </a:lnTo>
                <a:lnTo>
                  <a:pt x="499059" y="243014"/>
                </a:lnTo>
                <a:lnTo>
                  <a:pt x="499059" y="214795"/>
                </a:lnTo>
                <a:lnTo>
                  <a:pt x="451980" y="167754"/>
                </a:lnTo>
                <a:lnTo>
                  <a:pt x="451980" y="244132"/>
                </a:lnTo>
                <a:lnTo>
                  <a:pt x="421195" y="261823"/>
                </a:lnTo>
                <a:lnTo>
                  <a:pt x="451980" y="279514"/>
                </a:lnTo>
                <a:lnTo>
                  <a:pt x="434378" y="309994"/>
                </a:lnTo>
                <a:lnTo>
                  <a:pt x="423735" y="303834"/>
                </a:lnTo>
                <a:lnTo>
                  <a:pt x="423735" y="468795"/>
                </a:lnTo>
                <a:lnTo>
                  <a:pt x="423735" y="600506"/>
                </a:lnTo>
                <a:lnTo>
                  <a:pt x="348411" y="600506"/>
                </a:lnTo>
                <a:lnTo>
                  <a:pt x="348411" y="562864"/>
                </a:lnTo>
                <a:lnTo>
                  <a:pt x="348411" y="468795"/>
                </a:lnTo>
                <a:lnTo>
                  <a:pt x="423735" y="468795"/>
                </a:lnTo>
                <a:lnTo>
                  <a:pt x="423735" y="303834"/>
                </a:lnTo>
                <a:lnTo>
                  <a:pt x="403682" y="292201"/>
                </a:lnTo>
                <a:lnTo>
                  <a:pt x="403682" y="327672"/>
                </a:lnTo>
                <a:lnTo>
                  <a:pt x="368465" y="327672"/>
                </a:lnTo>
                <a:lnTo>
                  <a:pt x="368465" y="309994"/>
                </a:lnTo>
                <a:lnTo>
                  <a:pt x="368465" y="292201"/>
                </a:lnTo>
                <a:lnTo>
                  <a:pt x="337781" y="309994"/>
                </a:lnTo>
                <a:lnTo>
                  <a:pt x="320154" y="279514"/>
                </a:lnTo>
                <a:lnTo>
                  <a:pt x="350951" y="261823"/>
                </a:lnTo>
                <a:lnTo>
                  <a:pt x="320154" y="244132"/>
                </a:lnTo>
                <a:lnTo>
                  <a:pt x="337781" y="213652"/>
                </a:lnTo>
                <a:lnTo>
                  <a:pt x="368465" y="231419"/>
                </a:lnTo>
                <a:lnTo>
                  <a:pt x="368465" y="213652"/>
                </a:lnTo>
                <a:lnTo>
                  <a:pt x="368465" y="195961"/>
                </a:lnTo>
                <a:lnTo>
                  <a:pt x="403682" y="195961"/>
                </a:lnTo>
                <a:lnTo>
                  <a:pt x="403682" y="231419"/>
                </a:lnTo>
                <a:lnTo>
                  <a:pt x="434378" y="213652"/>
                </a:lnTo>
                <a:lnTo>
                  <a:pt x="451980" y="244132"/>
                </a:lnTo>
                <a:lnTo>
                  <a:pt x="451980" y="167754"/>
                </a:lnTo>
                <a:lnTo>
                  <a:pt x="386080" y="101879"/>
                </a:lnTo>
                <a:lnTo>
                  <a:pt x="301320" y="186588"/>
                </a:lnTo>
                <a:lnTo>
                  <a:pt x="301320" y="318274"/>
                </a:lnTo>
                <a:lnTo>
                  <a:pt x="301320" y="374713"/>
                </a:lnTo>
                <a:lnTo>
                  <a:pt x="301320" y="412356"/>
                </a:lnTo>
                <a:lnTo>
                  <a:pt x="301320" y="468795"/>
                </a:lnTo>
                <a:lnTo>
                  <a:pt x="301320" y="506425"/>
                </a:lnTo>
                <a:lnTo>
                  <a:pt x="301320" y="562864"/>
                </a:lnTo>
                <a:lnTo>
                  <a:pt x="244830" y="562864"/>
                </a:lnTo>
                <a:lnTo>
                  <a:pt x="244830" y="506425"/>
                </a:lnTo>
                <a:lnTo>
                  <a:pt x="301320" y="506425"/>
                </a:lnTo>
                <a:lnTo>
                  <a:pt x="301320" y="468795"/>
                </a:lnTo>
                <a:lnTo>
                  <a:pt x="244830" y="468795"/>
                </a:lnTo>
                <a:lnTo>
                  <a:pt x="244830" y="412356"/>
                </a:lnTo>
                <a:lnTo>
                  <a:pt x="301320" y="412356"/>
                </a:lnTo>
                <a:lnTo>
                  <a:pt x="301320" y="374713"/>
                </a:lnTo>
                <a:lnTo>
                  <a:pt x="244830" y="374713"/>
                </a:lnTo>
                <a:lnTo>
                  <a:pt x="244830" y="318274"/>
                </a:lnTo>
                <a:lnTo>
                  <a:pt x="301320" y="318274"/>
                </a:lnTo>
                <a:lnTo>
                  <a:pt x="301320" y="186588"/>
                </a:lnTo>
                <a:lnTo>
                  <a:pt x="273075" y="214795"/>
                </a:lnTo>
                <a:lnTo>
                  <a:pt x="273075" y="243014"/>
                </a:lnTo>
                <a:lnTo>
                  <a:pt x="207162" y="243014"/>
                </a:lnTo>
                <a:lnTo>
                  <a:pt x="207162" y="562864"/>
                </a:lnTo>
                <a:lnTo>
                  <a:pt x="150660" y="562864"/>
                </a:lnTo>
                <a:lnTo>
                  <a:pt x="150660" y="506425"/>
                </a:lnTo>
                <a:lnTo>
                  <a:pt x="207162" y="506425"/>
                </a:lnTo>
                <a:lnTo>
                  <a:pt x="207162" y="468795"/>
                </a:lnTo>
                <a:lnTo>
                  <a:pt x="150660" y="468795"/>
                </a:lnTo>
                <a:lnTo>
                  <a:pt x="150660" y="412356"/>
                </a:lnTo>
                <a:lnTo>
                  <a:pt x="207162" y="412356"/>
                </a:lnTo>
                <a:lnTo>
                  <a:pt x="207162" y="374713"/>
                </a:lnTo>
                <a:lnTo>
                  <a:pt x="150660" y="374713"/>
                </a:lnTo>
                <a:lnTo>
                  <a:pt x="150660" y="318274"/>
                </a:lnTo>
                <a:lnTo>
                  <a:pt x="207162" y="318274"/>
                </a:lnTo>
                <a:lnTo>
                  <a:pt x="207162" y="243014"/>
                </a:lnTo>
                <a:lnTo>
                  <a:pt x="113004" y="243014"/>
                </a:lnTo>
                <a:lnTo>
                  <a:pt x="113004" y="318274"/>
                </a:lnTo>
                <a:lnTo>
                  <a:pt x="113004" y="374713"/>
                </a:lnTo>
                <a:lnTo>
                  <a:pt x="113004" y="412356"/>
                </a:lnTo>
                <a:lnTo>
                  <a:pt x="113004" y="468795"/>
                </a:lnTo>
                <a:lnTo>
                  <a:pt x="113004" y="506425"/>
                </a:lnTo>
                <a:lnTo>
                  <a:pt x="113004" y="562864"/>
                </a:lnTo>
                <a:lnTo>
                  <a:pt x="56502" y="562864"/>
                </a:lnTo>
                <a:lnTo>
                  <a:pt x="56502" y="506425"/>
                </a:lnTo>
                <a:lnTo>
                  <a:pt x="113004" y="506425"/>
                </a:lnTo>
                <a:lnTo>
                  <a:pt x="113004" y="468795"/>
                </a:lnTo>
                <a:lnTo>
                  <a:pt x="56502" y="468795"/>
                </a:lnTo>
                <a:lnTo>
                  <a:pt x="56502" y="412356"/>
                </a:lnTo>
                <a:lnTo>
                  <a:pt x="113004" y="412356"/>
                </a:lnTo>
                <a:lnTo>
                  <a:pt x="113004" y="374713"/>
                </a:lnTo>
                <a:lnTo>
                  <a:pt x="56502" y="374713"/>
                </a:lnTo>
                <a:lnTo>
                  <a:pt x="56502" y="318274"/>
                </a:lnTo>
                <a:lnTo>
                  <a:pt x="113004" y="318274"/>
                </a:lnTo>
                <a:lnTo>
                  <a:pt x="113004" y="243014"/>
                </a:lnTo>
                <a:lnTo>
                  <a:pt x="0" y="243014"/>
                </a:lnTo>
                <a:lnTo>
                  <a:pt x="0" y="280631"/>
                </a:lnTo>
                <a:lnTo>
                  <a:pt x="18834" y="280631"/>
                </a:lnTo>
                <a:lnTo>
                  <a:pt x="18834" y="638136"/>
                </a:lnTo>
                <a:lnTo>
                  <a:pt x="753300" y="638136"/>
                </a:lnTo>
                <a:lnTo>
                  <a:pt x="753300" y="600506"/>
                </a:lnTo>
                <a:lnTo>
                  <a:pt x="753300" y="562864"/>
                </a:lnTo>
                <a:lnTo>
                  <a:pt x="753300" y="280631"/>
                </a:lnTo>
                <a:lnTo>
                  <a:pt x="772147" y="280631"/>
                </a:lnTo>
                <a:lnTo>
                  <a:pt x="772147" y="2430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2747777" y="3360420"/>
            <a:ext cx="414020" cy="847090"/>
            <a:chOff x="2747777" y="3360420"/>
            <a:chExt cx="414020" cy="84709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8836" y="3360420"/>
              <a:ext cx="150875" cy="15087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747777" y="3529580"/>
              <a:ext cx="414020" cy="678180"/>
            </a:xfrm>
            <a:custGeom>
              <a:avLst/>
              <a:gdLst/>
              <a:ahLst/>
              <a:cxnLst/>
              <a:rect l="l" t="t" r="r" b="b"/>
              <a:pathLst>
                <a:path w="414019" h="678179">
                  <a:moveTo>
                    <a:pt x="206959" y="0"/>
                  </a:moveTo>
                  <a:lnTo>
                    <a:pt x="160388" y="5562"/>
                  </a:lnTo>
                  <a:lnTo>
                    <a:pt x="122999" y="16421"/>
                  </a:lnTo>
                  <a:lnTo>
                    <a:pt x="83489" y="37477"/>
                  </a:lnTo>
                  <a:lnTo>
                    <a:pt x="54559" y="71526"/>
                  </a:lnTo>
                  <a:lnTo>
                    <a:pt x="1879" y="295516"/>
                  </a:lnTo>
                  <a:lnTo>
                    <a:pt x="1879" y="297408"/>
                  </a:lnTo>
                  <a:lnTo>
                    <a:pt x="0" y="301167"/>
                  </a:lnTo>
                  <a:lnTo>
                    <a:pt x="0" y="304927"/>
                  </a:lnTo>
                  <a:lnTo>
                    <a:pt x="2959" y="319544"/>
                  </a:lnTo>
                  <a:lnTo>
                    <a:pt x="11049" y="331520"/>
                  </a:lnTo>
                  <a:lnTo>
                    <a:pt x="23012" y="339610"/>
                  </a:lnTo>
                  <a:lnTo>
                    <a:pt x="37630" y="342582"/>
                  </a:lnTo>
                  <a:lnTo>
                    <a:pt x="49822" y="340283"/>
                  </a:lnTo>
                  <a:lnTo>
                    <a:pt x="60439" y="334111"/>
                  </a:lnTo>
                  <a:lnTo>
                    <a:pt x="68580" y="325107"/>
                  </a:lnTo>
                  <a:lnTo>
                    <a:pt x="73367" y="314337"/>
                  </a:lnTo>
                  <a:lnTo>
                    <a:pt x="112877" y="150583"/>
                  </a:lnTo>
                  <a:lnTo>
                    <a:pt x="112877" y="677621"/>
                  </a:lnTo>
                  <a:lnTo>
                    <a:pt x="188137" y="677621"/>
                  </a:lnTo>
                  <a:lnTo>
                    <a:pt x="188137" y="338810"/>
                  </a:lnTo>
                  <a:lnTo>
                    <a:pt x="225767" y="338810"/>
                  </a:lnTo>
                  <a:lnTo>
                    <a:pt x="225767" y="677621"/>
                  </a:lnTo>
                  <a:lnTo>
                    <a:pt x="301028" y="677621"/>
                  </a:lnTo>
                  <a:lnTo>
                    <a:pt x="301028" y="148704"/>
                  </a:lnTo>
                  <a:lnTo>
                    <a:pt x="340537" y="312458"/>
                  </a:lnTo>
                  <a:lnTo>
                    <a:pt x="345325" y="323227"/>
                  </a:lnTo>
                  <a:lnTo>
                    <a:pt x="353479" y="332219"/>
                  </a:lnTo>
                  <a:lnTo>
                    <a:pt x="364083" y="338404"/>
                  </a:lnTo>
                  <a:lnTo>
                    <a:pt x="376288" y="340690"/>
                  </a:lnTo>
                  <a:lnTo>
                    <a:pt x="390893" y="337718"/>
                  </a:lnTo>
                  <a:lnTo>
                    <a:pt x="402856" y="329641"/>
                  </a:lnTo>
                  <a:lnTo>
                    <a:pt x="410946" y="317665"/>
                  </a:lnTo>
                  <a:lnTo>
                    <a:pt x="413918" y="303047"/>
                  </a:lnTo>
                  <a:lnTo>
                    <a:pt x="413918" y="299288"/>
                  </a:lnTo>
                  <a:lnTo>
                    <a:pt x="412038" y="295516"/>
                  </a:lnTo>
                  <a:lnTo>
                    <a:pt x="412038" y="293636"/>
                  </a:lnTo>
                  <a:lnTo>
                    <a:pt x="348068" y="48945"/>
                  </a:lnTo>
                  <a:lnTo>
                    <a:pt x="311378" y="24714"/>
                  </a:lnTo>
                  <a:lnTo>
                    <a:pt x="269036" y="7531"/>
                  </a:lnTo>
                  <a:lnTo>
                    <a:pt x="222478" y="647"/>
                  </a:lnTo>
                  <a:lnTo>
                    <a:pt x="206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79116" y="1530606"/>
            <a:ext cx="7825105" cy="19735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122555">
              <a:lnSpc>
                <a:spcPct val="91700"/>
              </a:lnSpc>
              <a:spcBef>
                <a:spcPts val="300"/>
              </a:spcBef>
            </a:pPr>
            <a:r>
              <a:rPr sz="2000" dirty="0">
                <a:latin typeface="Calibri"/>
                <a:cs typeface="Calibri"/>
              </a:rPr>
              <a:t>If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your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organization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under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multiple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90" dirty="0">
                <a:latin typeface="Calibri"/>
                <a:cs typeface="Calibri"/>
              </a:rPr>
              <a:t>MAT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Expansion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grants,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ensure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surveys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specific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grant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primarily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funding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client’s </a:t>
            </a:r>
            <a:r>
              <a:rPr sz="2000" dirty="0">
                <a:latin typeface="Calibri"/>
                <a:cs typeface="Calibri"/>
              </a:rPr>
              <a:t>services.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should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reflect which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grant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funds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primarily </a:t>
            </a:r>
            <a:r>
              <a:rPr sz="2000" dirty="0">
                <a:latin typeface="Calibri"/>
                <a:cs typeface="Calibri"/>
              </a:rPr>
              <a:t>served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client.</a:t>
            </a:r>
            <a:endParaRPr sz="2000">
              <a:latin typeface="Calibri"/>
              <a:cs typeface="Calibri"/>
            </a:endParaRPr>
          </a:p>
          <a:p>
            <a:pPr marL="636270">
              <a:lnSpc>
                <a:spcPct val="100000"/>
              </a:lnSpc>
              <a:spcBef>
                <a:spcPts val="1614"/>
              </a:spcBef>
            </a:pPr>
            <a:r>
              <a:rPr sz="1800" b="1" dirty="0">
                <a:latin typeface="Calibri"/>
                <a:cs typeface="Calibri"/>
              </a:rPr>
              <a:t>Hub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Spoke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System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Client</a:t>
            </a:r>
            <a:endParaRPr sz="1800">
              <a:latin typeface="Calibri"/>
              <a:cs typeface="Calibri"/>
            </a:endParaRPr>
          </a:p>
          <a:p>
            <a:pPr marL="3979545">
              <a:lnSpc>
                <a:spcPct val="100000"/>
              </a:lnSpc>
              <a:spcBef>
                <a:spcPts val="400"/>
              </a:spcBef>
            </a:pPr>
            <a:r>
              <a:rPr sz="1800" dirty="0">
                <a:latin typeface="Calibri"/>
                <a:cs typeface="Calibri"/>
              </a:rPr>
              <a:t>Client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Unique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identifier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HSS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site </a:t>
            </a:r>
            <a:r>
              <a:rPr sz="1800" spc="-25" dirty="0"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71245" y="4863084"/>
            <a:ext cx="431165" cy="947419"/>
            <a:chOff x="1571245" y="4863084"/>
            <a:chExt cx="431165" cy="94741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8404" y="4863084"/>
              <a:ext cx="155447" cy="16762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571245" y="5052063"/>
              <a:ext cx="431165" cy="758825"/>
            </a:xfrm>
            <a:custGeom>
              <a:avLst/>
              <a:gdLst/>
              <a:ahLst/>
              <a:cxnLst/>
              <a:rect l="l" t="t" r="r" b="b"/>
              <a:pathLst>
                <a:path w="431164" h="758825">
                  <a:moveTo>
                    <a:pt x="215341" y="0"/>
                  </a:moveTo>
                  <a:lnTo>
                    <a:pt x="166890" y="6223"/>
                  </a:lnTo>
                  <a:lnTo>
                    <a:pt x="127977" y="18364"/>
                  </a:lnTo>
                  <a:lnTo>
                    <a:pt x="86867" y="41935"/>
                  </a:lnTo>
                  <a:lnTo>
                    <a:pt x="56768" y="80048"/>
                  </a:lnTo>
                  <a:lnTo>
                    <a:pt x="1955" y="330758"/>
                  </a:lnTo>
                  <a:lnTo>
                    <a:pt x="1955" y="332854"/>
                  </a:lnTo>
                  <a:lnTo>
                    <a:pt x="0" y="337070"/>
                  </a:lnTo>
                  <a:lnTo>
                    <a:pt x="0" y="341287"/>
                  </a:lnTo>
                  <a:lnTo>
                    <a:pt x="3086" y="357644"/>
                  </a:lnTo>
                  <a:lnTo>
                    <a:pt x="11493" y="371043"/>
                  </a:lnTo>
                  <a:lnTo>
                    <a:pt x="23952" y="380098"/>
                  </a:lnTo>
                  <a:lnTo>
                    <a:pt x="39154" y="383425"/>
                  </a:lnTo>
                  <a:lnTo>
                    <a:pt x="51841" y="380847"/>
                  </a:lnTo>
                  <a:lnTo>
                    <a:pt x="62890" y="373938"/>
                  </a:lnTo>
                  <a:lnTo>
                    <a:pt x="71361" y="363867"/>
                  </a:lnTo>
                  <a:lnTo>
                    <a:pt x="76339" y="351815"/>
                  </a:lnTo>
                  <a:lnTo>
                    <a:pt x="117462" y="168529"/>
                  </a:lnTo>
                  <a:lnTo>
                    <a:pt x="117462" y="758418"/>
                  </a:lnTo>
                  <a:lnTo>
                    <a:pt x="195757" y="758418"/>
                  </a:lnTo>
                  <a:lnTo>
                    <a:pt x="195757" y="379209"/>
                  </a:lnTo>
                  <a:lnTo>
                    <a:pt x="234911" y="379209"/>
                  </a:lnTo>
                  <a:lnTo>
                    <a:pt x="234911" y="758418"/>
                  </a:lnTo>
                  <a:lnTo>
                    <a:pt x="313220" y="758418"/>
                  </a:lnTo>
                  <a:lnTo>
                    <a:pt x="313220" y="166433"/>
                  </a:lnTo>
                  <a:lnTo>
                    <a:pt x="354330" y="349707"/>
                  </a:lnTo>
                  <a:lnTo>
                    <a:pt x="359321" y="361759"/>
                  </a:lnTo>
                  <a:lnTo>
                    <a:pt x="367791" y="371830"/>
                  </a:lnTo>
                  <a:lnTo>
                    <a:pt x="378828" y="378752"/>
                  </a:lnTo>
                  <a:lnTo>
                    <a:pt x="391528" y="381317"/>
                  </a:lnTo>
                  <a:lnTo>
                    <a:pt x="406730" y="377990"/>
                  </a:lnTo>
                  <a:lnTo>
                    <a:pt x="419176" y="368935"/>
                  </a:lnTo>
                  <a:lnTo>
                    <a:pt x="427583" y="355536"/>
                  </a:lnTo>
                  <a:lnTo>
                    <a:pt x="430682" y="339178"/>
                  </a:lnTo>
                  <a:lnTo>
                    <a:pt x="430682" y="334962"/>
                  </a:lnTo>
                  <a:lnTo>
                    <a:pt x="428726" y="330758"/>
                  </a:lnTo>
                  <a:lnTo>
                    <a:pt x="428726" y="328650"/>
                  </a:lnTo>
                  <a:lnTo>
                    <a:pt x="362165" y="54775"/>
                  </a:lnTo>
                  <a:lnTo>
                    <a:pt x="323989" y="27647"/>
                  </a:lnTo>
                  <a:lnTo>
                    <a:pt x="279946" y="8420"/>
                  </a:lnTo>
                  <a:lnTo>
                    <a:pt x="231482" y="723"/>
                  </a:lnTo>
                  <a:lnTo>
                    <a:pt x="215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3297" y="4335001"/>
            <a:ext cx="7440295" cy="75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65" dirty="0">
                <a:latin typeface="Calibri"/>
                <a:cs typeface="Calibri"/>
              </a:rPr>
              <a:t>Youth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Opioid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Response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Client</a:t>
            </a:r>
            <a:endParaRPr sz="1800">
              <a:latin typeface="Calibri"/>
              <a:cs typeface="Calibri"/>
            </a:endParaRPr>
          </a:p>
          <a:p>
            <a:pPr marL="3578225">
              <a:lnSpc>
                <a:spcPct val="100000"/>
              </a:lnSpc>
              <a:spcBef>
                <a:spcPts val="1400"/>
              </a:spcBef>
            </a:pPr>
            <a:r>
              <a:rPr sz="1800" dirty="0">
                <a:latin typeface="Calibri"/>
                <a:cs typeface="Calibri"/>
              </a:rPr>
              <a:t>Client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Unique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identifier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20" dirty="0">
                <a:latin typeface="Calibri"/>
                <a:cs typeface="Calibri"/>
              </a:rPr>
              <a:t> YOR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site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705101" y="4931664"/>
            <a:ext cx="894715" cy="859155"/>
            <a:chOff x="2705101" y="4931664"/>
            <a:chExt cx="894715" cy="859155"/>
          </a:xfrm>
        </p:grpSpPr>
        <p:sp>
          <p:nvSpPr>
            <p:cNvPr id="18" name="object 18"/>
            <p:cNvSpPr/>
            <p:nvPr/>
          </p:nvSpPr>
          <p:spPr>
            <a:xfrm>
              <a:off x="2705100" y="5093208"/>
              <a:ext cx="885825" cy="697865"/>
            </a:xfrm>
            <a:custGeom>
              <a:avLst/>
              <a:gdLst/>
              <a:ahLst/>
              <a:cxnLst/>
              <a:rect l="l" t="t" r="r" b="b"/>
              <a:pathLst>
                <a:path w="885825" h="697864">
                  <a:moveTo>
                    <a:pt x="131102" y="212572"/>
                  </a:moveTo>
                  <a:lnTo>
                    <a:pt x="92011" y="212572"/>
                  </a:lnTo>
                  <a:lnTo>
                    <a:pt x="92011" y="254774"/>
                  </a:lnTo>
                  <a:lnTo>
                    <a:pt x="131102" y="254774"/>
                  </a:lnTo>
                  <a:lnTo>
                    <a:pt x="131102" y="212572"/>
                  </a:lnTo>
                  <a:close/>
                </a:path>
                <a:path w="885825" h="697864">
                  <a:moveTo>
                    <a:pt x="267919" y="212572"/>
                  </a:moveTo>
                  <a:lnTo>
                    <a:pt x="228828" y="212572"/>
                  </a:lnTo>
                  <a:lnTo>
                    <a:pt x="228828" y="254774"/>
                  </a:lnTo>
                  <a:lnTo>
                    <a:pt x="267919" y="254774"/>
                  </a:lnTo>
                  <a:lnTo>
                    <a:pt x="267919" y="212572"/>
                  </a:lnTo>
                  <a:close/>
                </a:path>
                <a:path w="885825" h="697864">
                  <a:moveTo>
                    <a:pt x="359943" y="194132"/>
                  </a:moveTo>
                  <a:lnTo>
                    <a:pt x="332282" y="164312"/>
                  </a:lnTo>
                  <a:lnTo>
                    <a:pt x="332282" y="194132"/>
                  </a:lnTo>
                  <a:lnTo>
                    <a:pt x="321678" y="205574"/>
                  </a:lnTo>
                  <a:lnTo>
                    <a:pt x="280149" y="160782"/>
                  </a:lnTo>
                  <a:lnTo>
                    <a:pt x="280149" y="190588"/>
                  </a:lnTo>
                  <a:lnTo>
                    <a:pt x="280149" y="318008"/>
                  </a:lnTo>
                  <a:lnTo>
                    <a:pt x="209296" y="318008"/>
                  </a:lnTo>
                  <a:lnTo>
                    <a:pt x="209296" y="212572"/>
                  </a:lnTo>
                  <a:lnTo>
                    <a:pt x="189738" y="212572"/>
                  </a:lnTo>
                  <a:lnTo>
                    <a:pt x="189738" y="233667"/>
                  </a:lnTo>
                  <a:lnTo>
                    <a:pt x="189738" y="318008"/>
                  </a:lnTo>
                  <a:lnTo>
                    <a:pt x="170192" y="318008"/>
                  </a:lnTo>
                  <a:lnTo>
                    <a:pt x="170192" y="233667"/>
                  </a:lnTo>
                  <a:lnTo>
                    <a:pt x="189738" y="233667"/>
                  </a:lnTo>
                  <a:lnTo>
                    <a:pt x="189738" y="212572"/>
                  </a:lnTo>
                  <a:lnTo>
                    <a:pt x="150634" y="212572"/>
                  </a:lnTo>
                  <a:lnTo>
                    <a:pt x="150634" y="318008"/>
                  </a:lnTo>
                  <a:lnTo>
                    <a:pt x="79794" y="318008"/>
                  </a:lnTo>
                  <a:lnTo>
                    <a:pt x="79794" y="211683"/>
                  </a:lnTo>
                  <a:lnTo>
                    <a:pt x="79794" y="205574"/>
                  </a:lnTo>
                  <a:lnTo>
                    <a:pt x="79794" y="190588"/>
                  </a:lnTo>
                  <a:lnTo>
                    <a:pt x="179971" y="82511"/>
                  </a:lnTo>
                  <a:lnTo>
                    <a:pt x="280149" y="190588"/>
                  </a:lnTo>
                  <a:lnTo>
                    <a:pt x="280149" y="160782"/>
                  </a:lnTo>
                  <a:lnTo>
                    <a:pt x="207594" y="82511"/>
                  </a:lnTo>
                  <a:lnTo>
                    <a:pt x="179971" y="52705"/>
                  </a:lnTo>
                  <a:lnTo>
                    <a:pt x="38252" y="205574"/>
                  </a:lnTo>
                  <a:lnTo>
                    <a:pt x="27622" y="194132"/>
                  </a:lnTo>
                  <a:lnTo>
                    <a:pt x="179971" y="29819"/>
                  </a:lnTo>
                  <a:lnTo>
                    <a:pt x="332282" y="194132"/>
                  </a:lnTo>
                  <a:lnTo>
                    <a:pt x="332282" y="164312"/>
                  </a:lnTo>
                  <a:lnTo>
                    <a:pt x="297256" y="126504"/>
                  </a:lnTo>
                  <a:lnTo>
                    <a:pt x="297256" y="105435"/>
                  </a:lnTo>
                  <a:lnTo>
                    <a:pt x="297256" y="33350"/>
                  </a:lnTo>
                  <a:lnTo>
                    <a:pt x="277698" y="33350"/>
                  </a:lnTo>
                  <a:lnTo>
                    <a:pt x="277698" y="54432"/>
                  </a:lnTo>
                  <a:lnTo>
                    <a:pt x="277698" y="105435"/>
                  </a:lnTo>
                  <a:lnTo>
                    <a:pt x="258165" y="84340"/>
                  </a:lnTo>
                  <a:lnTo>
                    <a:pt x="258165" y="63246"/>
                  </a:lnTo>
                  <a:lnTo>
                    <a:pt x="258165" y="54432"/>
                  </a:lnTo>
                  <a:lnTo>
                    <a:pt x="277698" y="54432"/>
                  </a:lnTo>
                  <a:lnTo>
                    <a:pt x="277698" y="33350"/>
                  </a:lnTo>
                  <a:lnTo>
                    <a:pt x="238594" y="33350"/>
                  </a:lnTo>
                  <a:lnTo>
                    <a:pt x="238594" y="63246"/>
                  </a:lnTo>
                  <a:lnTo>
                    <a:pt x="207606" y="29819"/>
                  </a:lnTo>
                  <a:lnTo>
                    <a:pt x="179971" y="0"/>
                  </a:lnTo>
                  <a:lnTo>
                    <a:pt x="0" y="194132"/>
                  </a:lnTo>
                  <a:lnTo>
                    <a:pt x="38252" y="235407"/>
                  </a:lnTo>
                  <a:lnTo>
                    <a:pt x="60236" y="211683"/>
                  </a:lnTo>
                  <a:lnTo>
                    <a:pt x="60236" y="339090"/>
                  </a:lnTo>
                  <a:lnTo>
                    <a:pt x="299694" y="339090"/>
                  </a:lnTo>
                  <a:lnTo>
                    <a:pt x="299694" y="318008"/>
                  </a:lnTo>
                  <a:lnTo>
                    <a:pt x="299694" y="211683"/>
                  </a:lnTo>
                  <a:lnTo>
                    <a:pt x="321678" y="235407"/>
                  </a:lnTo>
                  <a:lnTo>
                    <a:pt x="343662" y="211683"/>
                  </a:lnTo>
                  <a:lnTo>
                    <a:pt x="349326" y="205574"/>
                  </a:lnTo>
                  <a:lnTo>
                    <a:pt x="359943" y="194132"/>
                  </a:lnTo>
                  <a:close/>
                </a:path>
                <a:path w="885825" h="697864">
                  <a:moveTo>
                    <a:pt x="629551" y="549948"/>
                  </a:moveTo>
                  <a:lnTo>
                    <a:pt x="590448" y="549948"/>
                  </a:lnTo>
                  <a:lnTo>
                    <a:pt x="590448" y="592124"/>
                  </a:lnTo>
                  <a:lnTo>
                    <a:pt x="629551" y="592124"/>
                  </a:lnTo>
                  <a:lnTo>
                    <a:pt x="629551" y="549948"/>
                  </a:lnTo>
                  <a:close/>
                </a:path>
                <a:path w="885825" h="697864">
                  <a:moveTo>
                    <a:pt x="785939" y="549948"/>
                  </a:moveTo>
                  <a:lnTo>
                    <a:pt x="746836" y="549948"/>
                  </a:lnTo>
                  <a:lnTo>
                    <a:pt x="746836" y="592124"/>
                  </a:lnTo>
                  <a:lnTo>
                    <a:pt x="785939" y="592124"/>
                  </a:lnTo>
                  <a:lnTo>
                    <a:pt x="785939" y="549948"/>
                  </a:lnTo>
                  <a:close/>
                </a:path>
                <a:path w="885825" h="697864">
                  <a:moveTo>
                    <a:pt x="885380" y="531495"/>
                  </a:moveTo>
                  <a:lnTo>
                    <a:pt x="857732" y="501688"/>
                  </a:lnTo>
                  <a:lnTo>
                    <a:pt x="857732" y="531495"/>
                  </a:lnTo>
                  <a:lnTo>
                    <a:pt x="847128" y="542937"/>
                  </a:lnTo>
                  <a:lnTo>
                    <a:pt x="805586" y="498144"/>
                  </a:lnTo>
                  <a:lnTo>
                    <a:pt x="805586" y="676452"/>
                  </a:lnTo>
                  <a:lnTo>
                    <a:pt x="727392" y="676452"/>
                  </a:lnTo>
                  <a:lnTo>
                    <a:pt x="727392" y="549948"/>
                  </a:lnTo>
                  <a:lnTo>
                    <a:pt x="707847" y="549948"/>
                  </a:lnTo>
                  <a:lnTo>
                    <a:pt x="707847" y="571030"/>
                  </a:lnTo>
                  <a:lnTo>
                    <a:pt x="707847" y="676452"/>
                  </a:lnTo>
                  <a:lnTo>
                    <a:pt x="668756" y="676452"/>
                  </a:lnTo>
                  <a:lnTo>
                    <a:pt x="668756" y="571030"/>
                  </a:lnTo>
                  <a:lnTo>
                    <a:pt x="707847" y="571030"/>
                  </a:lnTo>
                  <a:lnTo>
                    <a:pt x="707847" y="549948"/>
                  </a:lnTo>
                  <a:lnTo>
                    <a:pt x="649211" y="549948"/>
                  </a:lnTo>
                  <a:lnTo>
                    <a:pt x="649211" y="676452"/>
                  </a:lnTo>
                  <a:lnTo>
                    <a:pt x="571017" y="676452"/>
                  </a:lnTo>
                  <a:lnTo>
                    <a:pt x="571017" y="549008"/>
                  </a:lnTo>
                  <a:lnTo>
                    <a:pt x="571017" y="542937"/>
                  </a:lnTo>
                  <a:lnTo>
                    <a:pt x="571017" y="527862"/>
                  </a:lnTo>
                  <a:lnTo>
                    <a:pt x="688149" y="401294"/>
                  </a:lnTo>
                  <a:lnTo>
                    <a:pt x="805510" y="527862"/>
                  </a:lnTo>
                  <a:lnTo>
                    <a:pt x="805586" y="676452"/>
                  </a:lnTo>
                  <a:lnTo>
                    <a:pt x="805586" y="498144"/>
                  </a:lnTo>
                  <a:lnTo>
                    <a:pt x="715797" y="401294"/>
                  </a:lnTo>
                  <a:lnTo>
                    <a:pt x="688111" y="371424"/>
                  </a:lnTo>
                  <a:lnTo>
                    <a:pt x="529475" y="542937"/>
                  </a:lnTo>
                  <a:lnTo>
                    <a:pt x="518871" y="531495"/>
                  </a:lnTo>
                  <a:lnTo>
                    <a:pt x="688314" y="348729"/>
                  </a:lnTo>
                  <a:lnTo>
                    <a:pt x="857732" y="531495"/>
                  </a:lnTo>
                  <a:lnTo>
                    <a:pt x="857732" y="501688"/>
                  </a:lnTo>
                  <a:lnTo>
                    <a:pt x="805586" y="445427"/>
                  </a:lnTo>
                  <a:lnTo>
                    <a:pt x="805586" y="424332"/>
                  </a:lnTo>
                  <a:lnTo>
                    <a:pt x="805586" y="349643"/>
                  </a:lnTo>
                  <a:lnTo>
                    <a:pt x="786041" y="349643"/>
                  </a:lnTo>
                  <a:lnTo>
                    <a:pt x="786041" y="370725"/>
                  </a:lnTo>
                  <a:lnTo>
                    <a:pt x="786041" y="424332"/>
                  </a:lnTo>
                  <a:lnTo>
                    <a:pt x="766483" y="403263"/>
                  </a:lnTo>
                  <a:lnTo>
                    <a:pt x="766483" y="382168"/>
                  </a:lnTo>
                  <a:lnTo>
                    <a:pt x="766483" y="370725"/>
                  </a:lnTo>
                  <a:lnTo>
                    <a:pt x="786041" y="370725"/>
                  </a:lnTo>
                  <a:lnTo>
                    <a:pt x="786041" y="349643"/>
                  </a:lnTo>
                  <a:lnTo>
                    <a:pt x="746950" y="349643"/>
                  </a:lnTo>
                  <a:lnTo>
                    <a:pt x="746950" y="382168"/>
                  </a:lnTo>
                  <a:lnTo>
                    <a:pt x="715937" y="348729"/>
                  </a:lnTo>
                  <a:lnTo>
                    <a:pt x="688314" y="318909"/>
                  </a:lnTo>
                  <a:lnTo>
                    <a:pt x="491223" y="531495"/>
                  </a:lnTo>
                  <a:lnTo>
                    <a:pt x="529488" y="572770"/>
                  </a:lnTo>
                  <a:lnTo>
                    <a:pt x="551472" y="549008"/>
                  </a:lnTo>
                  <a:lnTo>
                    <a:pt x="551472" y="697534"/>
                  </a:lnTo>
                  <a:lnTo>
                    <a:pt x="825144" y="697534"/>
                  </a:lnTo>
                  <a:lnTo>
                    <a:pt x="825144" y="676452"/>
                  </a:lnTo>
                  <a:lnTo>
                    <a:pt x="825144" y="549033"/>
                  </a:lnTo>
                  <a:lnTo>
                    <a:pt x="847128" y="572770"/>
                  </a:lnTo>
                  <a:lnTo>
                    <a:pt x="869124" y="549033"/>
                  </a:lnTo>
                  <a:lnTo>
                    <a:pt x="874763" y="542937"/>
                  </a:lnTo>
                  <a:lnTo>
                    <a:pt x="885380" y="5314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20" y="4931664"/>
              <a:ext cx="228599" cy="22707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05680" y="5113025"/>
              <a:ext cx="793750" cy="678180"/>
            </a:xfrm>
            <a:custGeom>
              <a:avLst/>
              <a:gdLst/>
              <a:ahLst/>
              <a:cxnLst/>
              <a:rect l="l" t="t" r="r" b="b"/>
              <a:pathLst>
                <a:path w="793750" h="678179">
                  <a:moveTo>
                    <a:pt x="786904" y="0"/>
                  </a:moveTo>
                  <a:lnTo>
                    <a:pt x="724154" y="0"/>
                  </a:lnTo>
                  <a:lnTo>
                    <a:pt x="722249" y="190"/>
                  </a:lnTo>
                  <a:lnTo>
                    <a:pt x="665733" y="16383"/>
                  </a:lnTo>
                  <a:lnTo>
                    <a:pt x="601637" y="42443"/>
                  </a:lnTo>
                  <a:lnTo>
                    <a:pt x="567283" y="59194"/>
                  </a:lnTo>
                  <a:lnTo>
                    <a:pt x="531698" y="78473"/>
                  </a:lnTo>
                  <a:lnTo>
                    <a:pt x="495096" y="100253"/>
                  </a:lnTo>
                  <a:lnTo>
                    <a:pt x="457707" y="124574"/>
                  </a:lnTo>
                  <a:lnTo>
                    <a:pt x="419747" y="151447"/>
                  </a:lnTo>
                  <a:lnTo>
                    <a:pt x="381431" y="180886"/>
                  </a:lnTo>
                  <a:lnTo>
                    <a:pt x="342988" y="212890"/>
                  </a:lnTo>
                  <a:lnTo>
                    <a:pt x="304634" y="247497"/>
                  </a:lnTo>
                  <a:lnTo>
                    <a:pt x="266598" y="284695"/>
                  </a:lnTo>
                  <a:lnTo>
                    <a:pt x="229082" y="324523"/>
                  </a:lnTo>
                  <a:lnTo>
                    <a:pt x="192328" y="366966"/>
                  </a:lnTo>
                  <a:lnTo>
                    <a:pt x="156552" y="412064"/>
                  </a:lnTo>
                  <a:lnTo>
                    <a:pt x="121958" y="459816"/>
                  </a:lnTo>
                  <a:lnTo>
                    <a:pt x="88798" y="510247"/>
                  </a:lnTo>
                  <a:lnTo>
                    <a:pt x="57264" y="563372"/>
                  </a:lnTo>
                  <a:lnTo>
                    <a:pt x="27597" y="619175"/>
                  </a:lnTo>
                  <a:lnTo>
                    <a:pt x="0" y="677710"/>
                  </a:lnTo>
                  <a:lnTo>
                    <a:pt x="21666" y="677710"/>
                  </a:lnTo>
                  <a:lnTo>
                    <a:pt x="50253" y="618312"/>
                  </a:lnTo>
                  <a:lnTo>
                    <a:pt x="80975" y="561797"/>
                  </a:lnTo>
                  <a:lnTo>
                    <a:pt x="113563" y="508165"/>
                  </a:lnTo>
                  <a:lnTo>
                    <a:pt x="147815" y="457390"/>
                  </a:lnTo>
                  <a:lnTo>
                    <a:pt x="183451" y="409460"/>
                  </a:lnTo>
                  <a:lnTo>
                    <a:pt x="220268" y="364350"/>
                  </a:lnTo>
                  <a:lnTo>
                    <a:pt x="258000" y="322059"/>
                  </a:lnTo>
                  <a:lnTo>
                    <a:pt x="296405" y="282562"/>
                  </a:lnTo>
                  <a:lnTo>
                    <a:pt x="335267" y="245846"/>
                  </a:lnTo>
                  <a:lnTo>
                    <a:pt x="374319" y="211899"/>
                  </a:lnTo>
                  <a:lnTo>
                    <a:pt x="413334" y="180695"/>
                  </a:lnTo>
                  <a:lnTo>
                    <a:pt x="452069" y="152234"/>
                  </a:lnTo>
                  <a:lnTo>
                    <a:pt x="490283" y="126479"/>
                  </a:lnTo>
                  <a:lnTo>
                    <a:pt x="527735" y="103441"/>
                  </a:lnTo>
                  <a:lnTo>
                    <a:pt x="564184" y="83083"/>
                  </a:lnTo>
                  <a:lnTo>
                    <a:pt x="633120" y="50368"/>
                  </a:lnTo>
                  <a:lnTo>
                    <a:pt x="695172" y="28232"/>
                  </a:lnTo>
                  <a:lnTo>
                    <a:pt x="723010" y="21082"/>
                  </a:lnTo>
                  <a:lnTo>
                    <a:pt x="730618" y="21209"/>
                  </a:lnTo>
                  <a:lnTo>
                    <a:pt x="689927" y="42252"/>
                  </a:lnTo>
                  <a:lnTo>
                    <a:pt x="650557" y="66116"/>
                  </a:lnTo>
                  <a:lnTo>
                    <a:pt x="612546" y="92710"/>
                  </a:lnTo>
                  <a:lnTo>
                    <a:pt x="575970" y="121920"/>
                  </a:lnTo>
                  <a:lnTo>
                    <a:pt x="540956" y="153606"/>
                  </a:lnTo>
                  <a:lnTo>
                    <a:pt x="507593" y="187629"/>
                  </a:lnTo>
                  <a:lnTo>
                    <a:pt x="475970" y="223850"/>
                  </a:lnTo>
                  <a:lnTo>
                    <a:pt x="446189" y="262140"/>
                  </a:lnTo>
                  <a:lnTo>
                    <a:pt x="418350" y="302374"/>
                  </a:lnTo>
                  <a:lnTo>
                    <a:pt x="392556" y="344411"/>
                  </a:lnTo>
                  <a:lnTo>
                    <a:pt x="368884" y="388099"/>
                  </a:lnTo>
                  <a:lnTo>
                    <a:pt x="347446" y="433324"/>
                  </a:lnTo>
                  <a:lnTo>
                    <a:pt x="328333" y="479945"/>
                  </a:lnTo>
                  <a:lnTo>
                    <a:pt x="311657" y="527837"/>
                  </a:lnTo>
                  <a:lnTo>
                    <a:pt x="297497" y="576846"/>
                  </a:lnTo>
                  <a:lnTo>
                    <a:pt x="285965" y="626846"/>
                  </a:lnTo>
                  <a:lnTo>
                    <a:pt x="277152" y="677710"/>
                  </a:lnTo>
                  <a:lnTo>
                    <a:pt x="296925" y="677710"/>
                  </a:lnTo>
                  <a:lnTo>
                    <a:pt x="305752" y="627849"/>
                  </a:lnTo>
                  <a:lnTo>
                    <a:pt x="317258" y="578853"/>
                  </a:lnTo>
                  <a:lnTo>
                    <a:pt x="331342" y="530834"/>
                  </a:lnTo>
                  <a:lnTo>
                    <a:pt x="347903" y="483946"/>
                  </a:lnTo>
                  <a:lnTo>
                    <a:pt x="366839" y="438327"/>
                  </a:lnTo>
                  <a:lnTo>
                    <a:pt x="388073" y="394093"/>
                  </a:lnTo>
                  <a:lnTo>
                    <a:pt x="411492" y="351383"/>
                  </a:lnTo>
                  <a:lnTo>
                    <a:pt x="436994" y="310324"/>
                  </a:lnTo>
                  <a:lnTo>
                    <a:pt x="464502" y="271068"/>
                  </a:lnTo>
                  <a:lnTo>
                    <a:pt x="493902" y="233743"/>
                  </a:lnTo>
                  <a:lnTo>
                    <a:pt x="525119" y="198475"/>
                  </a:lnTo>
                  <a:lnTo>
                    <a:pt x="558025" y="165392"/>
                  </a:lnTo>
                  <a:lnTo>
                    <a:pt x="592556" y="134645"/>
                  </a:lnTo>
                  <a:lnTo>
                    <a:pt x="628586" y="106362"/>
                  </a:lnTo>
                  <a:lnTo>
                    <a:pt x="666038" y="80670"/>
                  </a:lnTo>
                  <a:lnTo>
                    <a:pt x="704811" y="57708"/>
                  </a:lnTo>
                  <a:lnTo>
                    <a:pt x="744816" y="37604"/>
                  </a:lnTo>
                  <a:lnTo>
                    <a:pt x="785939" y="20497"/>
                  </a:lnTo>
                  <a:lnTo>
                    <a:pt x="791032" y="18592"/>
                  </a:lnTo>
                  <a:lnTo>
                    <a:pt x="793737" y="12585"/>
                  </a:lnTo>
                  <a:lnTo>
                    <a:pt x="790613" y="2844"/>
                  </a:lnTo>
                  <a:lnTo>
                    <a:pt x="7869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3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Client</a:t>
            </a:r>
            <a:r>
              <a:rPr sz="3200" spc="-135" dirty="0"/>
              <a:t> </a:t>
            </a:r>
            <a:r>
              <a:rPr sz="3200" spc="-25" dirty="0"/>
              <a:t>ID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205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5067" y="1383107"/>
            <a:ext cx="7922895" cy="38475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sz="1700" spc="-125" dirty="0">
                <a:latin typeface="Calibri"/>
                <a:cs typeface="Calibri"/>
              </a:rPr>
              <a:t>To</a:t>
            </a:r>
            <a:r>
              <a:rPr sz="1700" spc="-8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create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Client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ID:</a:t>
            </a:r>
            <a:endParaRPr sz="1700" dirty="0">
              <a:latin typeface="Calibri"/>
              <a:cs typeface="Calibri"/>
            </a:endParaRPr>
          </a:p>
          <a:p>
            <a:pPr marL="755650" lvl="1" indent="-287020" algn="just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756285" algn="l"/>
              </a:tabLst>
            </a:pPr>
            <a:r>
              <a:rPr sz="1700" spc="-10" dirty="0">
                <a:latin typeface="Calibri"/>
                <a:cs typeface="Calibri"/>
              </a:rPr>
              <a:t>Create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unique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identifier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that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client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that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will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used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across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intake,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follow-</a:t>
            </a:r>
            <a:endParaRPr sz="1700" dirty="0">
              <a:latin typeface="Calibri"/>
              <a:cs typeface="Calibri"/>
            </a:endParaRPr>
          </a:p>
          <a:p>
            <a:pPr marL="755650" marR="149225" algn="just">
              <a:lnSpc>
                <a:spcPct val="107100"/>
              </a:lnSpc>
            </a:pPr>
            <a:r>
              <a:rPr sz="1700" dirty="0">
                <a:latin typeface="Calibri"/>
                <a:cs typeface="Calibri"/>
              </a:rPr>
              <a:t>up,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discharge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45" dirty="0">
                <a:latin typeface="Calibri"/>
                <a:cs typeface="Calibri"/>
              </a:rPr>
              <a:t>survey.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unique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identifier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should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not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contain</a:t>
            </a:r>
            <a:r>
              <a:rPr sz="1700" spc="-7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personally identifiable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information,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like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birthday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 social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security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50" dirty="0">
                <a:latin typeface="Calibri"/>
                <a:cs typeface="Calibri"/>
              </a:rPr>
              <a:t>number,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or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information </a:t>
            </a:r>
            <a:r>
              <a:rPr sz="1700" dirty="0">
                <a:latin typeface="Calibri"/>
                <a:cs typeface="Calibri"/>
              </a:rPr>
              <a:t>such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medical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record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number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that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can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linked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person.</a:t>
            </a:r>
            <a:endParaRPr sz="1700" dirty="0">
              <a:latin typeface="Calibri"/>
              <a:cs typeface="Calibri"/>
            </a:endParaRPr>
          </a:p>
          <a:p>
            <a:pPr marL="755650" marR="288290" lvl="1" indent="-287020">
              <a:lnSpc>
                <a:spcPct val="107700"/>
              </a:lnSpc>
              <a:spcBef>
                <a:spcPts val="105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sz="1700" spc="-10" dirty="0">
                <a:latin typeface="Calibri"/>
                <a:cs typeface="Calibri"/>
              </a:rPr>
              <a:t>Follow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3-</a:t>
            </a:r>
            <a:r>
              <a:rPr sz="1700" spc="-10" dirty="0">
                <a:latin typeface="Calibri"/>
                <a:cs typeface="Calibri"/>
              </a:rPr>
              <a:t>letter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identifier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for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 project.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Finish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additional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site </a:t>
            </a:r>
            <a:r>
              <a:rPr sz="1700" spc="-40" dirty="0">
                <a:latin typeface="Calibri"/>
                <a:cs typeface="Calibri"/>
              </a:rPr>
              <a:t>identifier.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These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listed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GPRA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Handbook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provided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by</a:t>
            </a:r>
            <a:r>
              <a:rPr sz="1700" spc="-20" dirty="0">
                <a:latin typeface="Calibri"/>
                <a:cs typeface="Calibri"/>
              </a:rPr>
              <a:t> Aurrera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 </a:t>
            </a:r>
            <a:r>
              <a:rPr sz="1700" spc="-25" dirty="0">
                <a:latin typeface="Calibri"/>
                <a:cs typeface="Calibri"/>
              </a:rPr>
              <a:t>the </a:t>
            </a:r>
            <a:r>
              <a:rPr sz="1700" spc="-10" dirty="0">
                <a:latin typeface="Calibri"/>
                <a:cs typeface="Calibri"/>
              </a:rPr>
              <a:t>website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(Password: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MATExpansion)</a:t>
            </a:r>
            <a:endParaRPr sz="1700" dirty="0">
              <a:latin typeface="Calibri"/>
              <a:cs typeface="Calibri"/>
            </a:endParaRPr>
          </a:p>
          <a:p>
            <a:pPr marL="1213485" lvl="2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600" spc="-10" dirty="0">
                <a:latin typeface="Calibri"/>
                <a:cs typeface="Calibri"/>
              </a:rPr>
              <a:t>Clients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under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Hub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&amp;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Spoke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funds: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Unique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identifier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HSS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ID</a:t>
            </a:r>
            <a:endParaRPr sz="1600" dirty="0">
              <a:latin typeface="Calibri"/>
              <a:cs typeface="Calibri"/>
            </a:endParaRPr>
          </a:p>
          <a:p>
            <a:pPr marL="1213485" lvl="2" indent="-28702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600" spc="-10" dirty="0">
                <a:latin typeface="Calibri"/>
                <a:cs typeface="Calibri"/>
              </a:rPr>
              <a:t>Clients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under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YOR </a:t>
            </a:r>
            <a:r>
              <a:rPr sz="1600" dirty="0">
                <a:latin typeface="Calibri"/>
                <a:cs typeface="Calibri"/>
              </a:rPr>
              <a:t>funds: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Unique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identifier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YOR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ID</a:t>
            </a:r>
            <a:endParaRPr sz="1600" dirty="0">
              <a:latin typeface="Calibri"/>
              <a:cs typeface="Calibri"/>
            </a:endParaRPr>
          </a:p>
          <a:p>
            <a:pPr marL="1212850" lvl="2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12850" algn="l"/>
                <a:tab pos="1214120" algn="l"/>
              </a:tabLst>
            </a:pPr>
            <a:r>
              <a:rPr sz="1600" spc="-10" dirty="0">
                <a:latin typeface="Calibri"/>
                <a:cs typeface="Calibri"/>
              </a:rPr>
              <a:t>Clients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served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under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Syringe </a:t>
            </a:r>
            <a:r>
              <a:rPr sz="1600" spc="-10" dirty="0">
                <a:latin typeface="Calibri"/>
                <a:cs typeface="Calibri"/>
              </a:rPr>
              <a:t>Services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Program: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Unique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identifier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+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SSP+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site</a:t>
            </a:r>
            <a:r>
              <a:rPr sz="1600" spc="-25" dirty="0">
                <a:latin typeface="Calibri"/>
                <a:cs typeface="Calibri"/>
              </a:rPr>
              <a:t> ID</a:t>
            </a:r>
            <a:endParaRPr sz="1600" dirty="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850" dirty="0">
              <a:latin typeface="Calibri"/>
              <a:cs typeface="Calibri"/>
            </a:endParaRPr>
          </a:p>
          <a:p>
            <a:pPr marL="299085" indent="-2870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1700" spc="-20" dirty="0">
                <a:latin typeface="Calibri"/>
                <a:cs typeface="Calibri"/>
              </a:rPr>
              <a:t>Example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client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ID:</a:t>
            </a:r>
            <a:endParaRPr sz="1700" dirty="0">
              <a:latin typeface="Calibri"/>
              <a:cs typeface="Calibri"/>
            </a:endParaRPr>
          </a:p>
          <a:p>
            <a:pPr marL="1213485" lvl="1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213485" algn="l"/>
                <a:tab pos="1214120" algn="l"/>
              </a:tabLst>
            </a:pPr>
            <a:r>
              <a:rPr sz="1700" dirty="0">
                <a:latin typeface="Calibri"/>
                <a:cs typeface="Calibri"/>
              </a:rPr>
              <a:t>1234HSSNAH01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(Client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1234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at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Organization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NAH01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under</a:t>
            </a:r>
            <a:r>
              <a:rPr sz="1700" spc="-9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HSS)</a:t>
            </a:r>
            <a:endParaRPr sz="1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5245</TotalTime>
  <Words>3586</Words>
  <Application>Microsoft Macintosh PowerPoint</Application>
  <PresentationFormat>On-screen Show (4:3)</PresentationFormat>
  <Paragraphs>342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Symbol</vt:lpstr>
      <vt:lpstr>Times New Roman</vt:lpstr>
      <vt:lpstr>Wingdings</vt:lpstr>
      <vt:lpstr>Office Theme</vt:lpstr>
      <vt:lpstr>Introduction to GPRA</vt:lpstr>
      <vt:lpstr>Overview</vt:lpstr>
      <vt:lpstr>Overview of GPRA</vt:lpstr>
      <vt:lpstr>What is GPRA?</vt:lpstr>
      <vt:lpstr>What clients should receive the GPRA survey?</vt:lpstr>
      <vt:lpstr>Who should conduct the GPRA with the client?</vt:lpstr>
      <vt:lpstr>What are the required data collection points?</vt:lpstr>
      <vt:lpstr>What if I’m funded by more than one project?</vt:lpstr>
      <vt:lpstr>Client ID</vt:lpstr>
      <vt:lpstr>Verbal Consent Process</vt:lpstr>
      <vt:lpstr>GPRA Incentives</vt:lpstr>
      <vt:lpstr>Tracking GPRA Incentives</vt:lpstr>
      <vt:lpstr>Resources</vt:lpstr>
      <vt:lpstr>Resources</vt:lpstr>
      <vt:lpstr>Resources</vt:lpstr>
      <vt:lpstr>Resources</vt:lpstr>
      <vt:lpstr>Record management is filled in by Program Staff at Intake. </vt:lpstr>
      <vt:lpstr>Self-reported by the client during the interview</vt:lpstr>
      <vt:lpstr>GPRA Survey Sections</vt:lpstr>
      <vt:lpstr>GPRA Survey Sections (cont’d)</vt:lpstr>
      <vt:lpstr>GPRA Submission</vt:lpstr>
      <vt:lpstr>What is REDCap?</vt:lpstr>
      <vt:lpstr>GPRA Submission Process</vt:lpstr>
      <vt:lpstr>GPRA Intake Tool</vt:lpstr>
      <vt:lpstr>GPRA Intake</vt:lpstr>
      <vt:lpstr>End of the Survey</vt:lpstr>
      <vt:lpstr>End of the Survey</vt:lpstr>
      <vt:lpstr>GPRA Follow-Up and Discharge</vt:lpstr>
      <vt:lpstr>Accessing the Reports Page</vt:lpstr>
      <vt:lpstr>Accessing the Reports Page</vt:lpstr>
      <vt:lpstr>Reports Page</vt:lpstr>
      <vt:lpstr>Survey Queue</vt:lpstr>
      <vt:lpstr>Discharge and Follow-up</vt:lpstr>
      <vt:lpstr>Tips</vt:lpstr>
      <vt:lpstr>Survey Navigation</vt:lpstr>
      <vt:lpstr>Save &amp; Return Function</vt:lpstr>
      <vt:lpstr>Save &amp; Return Function</vt:lpstr>
      <vt:lpstr>Incorporating another completer in the submission process</vt:lpstr>
      <vt:lpstr>GPRA Frequently Asked Questions</vt:lpstr>
      <vt:lpstr>GPRA FAQs</vt:lpstr>
      <vt:lpstr>GPRA FAQs</vt:lpstr>
      <vt:lpstr>GPRA FAQs</vt:lpstr>
      <vt:lpstr>GPRA FAQs</vt:lpstr>
      <vt:lpstr>GPRA FAQs</vt:lpstr>
      <vt:lpstr>GPRA FAQs</vt:lpstr>
      <vt:lpstr>GPRA FAQs</vt:lpstr>
      <vt:lpstr>GPRA FAQs</vt:lpstr>
      <vt:lpstr>GPRA FAQs</vt:lpstr>
      <vt:lpstr>GPRA FAQs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GPRA</dc:title>
  <dc:creator>Chelsea Kelleher</dc:creator>
  <cp:lastModifiedBy>Haley Henry</cp:lastModifiedBy>
  <cp:revision>40</cp:revision>
  <dcterms:created xsi:type="dcterms:W3CDTF">2022-12-27T21:35:25Z</dcterms:created>
  <dcterms:modified xsi:type="dcterms:W3CDTF">2025-01-27T21:01:23Z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2022-12-27T00:00:00Z</vt:filetime>
  </property>
  <property fmtid="{D5CDD505-2E9C-101B-9397-08002B2CF9AE}" pid="5" name="Producer">
    <vt:lpwstr>Adobe PDF Library 21.11.71</vt:lpwstr>
  </property>
</Properties>
</file>